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16" r:id="rId3"/>
    <p:sldId id="446" r:id="rId4"/>
    <p:sldId id="460" r:id="rId5"/>
    <p:sldId id="461" r:id="rId6"/>
    <p:sldId id="466" r:id="rId7"/>
    <p:sldId id="467" r:id="rId8"/>
    <p:sldId id="468" r:id="rId9"/>
    <p:sldId id="469" r:id="rId10"/>
    <p:sldId id="458" r:id="rId11"/>
    <p:sldId id="431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965AE-7150-4710-A98D-09667B8DB37F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317FC-32D3-4D7D-A56A-86A2FA7A88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395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626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212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1246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3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457200" y="2249423"/>
            <a:ext cx="4038600" cy="452596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671362" indent="-259882">
              <a:defRPr sz="2000"/>
            </a:lvl2pPr>
            <a:lvl3pPr marL="947927" indent="-243839">
              <a:defRPr sz="2000"/>
            </a:lvl3pPr>
            <a:lvl4pPr marL="1201927" indent="-223520">
              <a:defRPr sz="2000"/>
            </a:lvl4pPr>
            <a:lvl5pPr marL="1410208" indent="-203200">
              <a:defRPr sz="20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140192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23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3347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048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986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2662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283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686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25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3A874-7483-4D2C-8A98-D6BE1586B4F7}" type="datetimeFigureOut">
              <a:rPr lang="es-CL" smtClean="0"/>
              <a:t>22-11-2021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5EE7E-B888-4FBD-B7D1-AAA8113E5A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18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 txBox="1">
            <a:spLocks/>
          </p:cNvSpPr>
          <p:nvPr/>
        </p:nvSpPr>
        <p:spPr>
          <a:xfrm rot="10800000" flipV="1">
            <a:off x="359157" y="2780928"/>
            <a:ext cx="8425686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Fondos Espejo del Transantiago</a:t>
            </a:r>
            <a:endParaRPr lang="es-CL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L" sz="2800" b="1" dirty="0">
              <a:solidFill>
                <a:srgbClr val="C00000"/>
              </a:solidFill>
            </a:endParaRPr>
          </a:p>
          <a:p>
            <a:endParaRPr lang="es-CL" sz="2800" b="1" dirty="0">
              <a:solidFill>
                <a:srgbClr val="C00000"/>
              </a:solidFill>
            </a:endParaRPr>
          </a:p>
          <a:p>
            <a:endParaRPr lang="es-CL" sz="2800" b="1" dirty="0">
              <a:solidFill>
                <a:srgbClr val="C00000"/>
              </a:solidFill>
            </a:endParaRPr>
          </a:p>
          <a:p>
            <a:endParaRPr lang="es-CL" sz="2800" b="1" dirty="0">
              <a:solidFill>
                <a:srgbClr val="C00000"/>
              </a:solidFill>
            </a:endParaRPr>
          </a:p>
          <a:p>
            <a:endParaRPr lang="es-CL" sz="2800" b="1" dirty="0">
              <a:solidFill>
                <a:srgbClr val="C00000"/>
              </a:solidFill>
            </a:endParaRPr>
          </a:p>
          <a:p>
            <a:endParaRPr lang="es-CL" sz="2800" b="1" dirty="0">
              <a:solidFill>
                <a:srgbClr val="C00000"/>
              </a:solidFill>
            </a:endParaRPr>
          </a:p>
          <a:p>
            <a:endParaRPr lang="es-CL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35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9638" y="0"/>
            <a:ext cx="8229600" cy="10668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C00000"/>
                </a:solidFill>
              </a:rPr>
              <a:t>Denuncias</a:t>
            </a:r>
            <a:endParaRPr lang="es-CL" sz="3600" dirty="0">
              <a:solidFill>
                <a:srgbClr val="C00000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4916" y="1069468"/>
            <a:ext cx="8622842" cy="5239852"/>
          </a:xfrm>
          <a:noFill/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s-ES" sz="2600" dirty="0">
              <a:latin typeface="Constantia" pitchFamily="18" charset="0"/>
            </a:endParaRPr>
          </a:p>
          <a:p>
            <a:pPr marL="624078" indent="-514350" algn="just">
              <a:buFont typeface="+mj-lt"/>
              <a:buAutoNum type="arabicPeriod"/>
            </a:pPr>
            <a:r>
              <a:rPr lang="es-ES" dirty="0">
                <a:latin typeface="Constantia" pitchFamily="18" charset="0"/>
              </a:rPr>
              <a:t>Ingresos del Fondo de Apoyo Regional</a:t>
            </a:r>
          </a:p>
          <a:p>
            <a:pPr marL="909828" lvl="2" indent="0" algn="just">
              <a:buNone/>
            </a:pPr>
            <a:r>
              <a:rPr lang="es-ES" dirty="0">
                <a:latin typeface="Constantia" pitchFamily="18" charset="0"/>
              </a:rPr>
              <a:t>Se ha constituido el FAR, con montos inferiores a los señalados en el Art 4° Transitorio de la Ley 20.3078.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s-ES" dirty="0">
                <a:latin typeface="Constantia" pitchFamily="18" charset="0"/>
              </a:rPr>
              <a:t>Distribución del Fondo de Apoyo Regional</a:t>
            </a:r>
          </a:p>
          <a:p>
            <a:pPr marL="909828" lvl="2" indent="0" algn="just">
              <a:buNone/>
            </a:pPr>
            <a:r>
              <a:rPr lang="es-ES" dirty="0">
                <a:latin typeface="Constantia" pitchFamily="18" charset="0"/>
              </a:rPr>
              <a:t>El FAR no se ha asignado en las proporciones que corresponde al GORE Magallanes</a:t>
            </a:r>
            <a:r>
              <a:rPr lang="es-ES" sz="3200" dirty="0">
                <a:latin typeface="Constantia" pitchFamily="18" charset="0"/>
              </a:rPr>
              <a:t>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s-ES" dirty="0">
                <a:latin typeface="Constantia" pitchFamily="18" charset="0"/>
              </a:rPr>
              <a:t>Usos del Fondo de Apoyo Regional</a:t>
            </a:r>
          </a:p>
          <a:p>
            <a:pPr marL="909828" marR="0" lvl="2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El fondo se ha empleado en financiar compra de títulos de valor y aun mantiene un saldo.</a:t>
            </a:r>
          </a:p>
          <a:p>
            <a:pPr marL="509778" lvl="1" indent="0" algn="just">
              <a:buNone/>
            </a:pPr>
            <a:endParaRPr lang="es-CL" sz="2200" dirty="0"/>
          </a:p>
          <a:p>
            <a:pPr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44952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2231740" y="1916832"/>
            <a:ext cx="4680520" cy="3888432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183A26C-8F61-4309-B476-923A53C6F7BB}"/>
              </a:ext>
            </a:extLst>
          </p:cNvPr>
          <p:cNvSpPr txBox="1"/>
          <p:nvPr/>
        </p:nvSpPr>
        <p:spPr>
          <a:xfrm>
            <a:off x="683568" y="620688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147384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2613"/>
            <a:ext cx="8229600" cy="1066800"/>
          </a:xfrm>
        </p:spPr>
        <p:txBody>
          <a:bodyPr/>
          <a:lstStyle/>
          <a:p>
            <a:r>
              <a:rPr lang="es-CL" b="1" dirty="0">
                <a:solidFill>
                  <a:srgbClr val="C00000"/>
                </a:solidFill>
              </a:rPr>
              <a:t>Recursos para los </a:t>
            </a:r>
            <a:r>
              <a:rPr lang="es-CL" b="1" dirty="0" err="1">
                <a:solidFill>
                  <a:srgbClr val="C00000"/>
                </a:solidFill>
              </a:rPr>
              <a:t>GOREs</a:t>
            </a:r>
            <a:endParaRPr lang="es-CL" dirty="0">
              <a:solidFill>
                <a:srgbClr val="C00000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1"/>
          </p:nvPr>
        </p:nvSpPr>
        <p:spPr>
          <a:xfrm>
            <a:off x="457200" y="1166018"/>
            <a:ext cx="8363272" cy="5359326"/>
          </a:xfrm>
        </p:spPr>
        <p:txBody>
          <a:bodyPr>
            <a:normAutofit/>
          </a:bodyPr>
          <a:lstStyle/>
          <a:p>
            <a:pPr marL="71588" indent="0" algn="just">
              <a:buNone/>
            </a:pPr>
            <a:r>
              <a:rPr lang="es-CL" sz="2600" b="1" i="1" dirty="0" err="1">
                <a:solidFill>
                  <a:schemeClr val="accent1"/>
                </a:solidFill>
                <a:latin typeface="Constantia" pitchFamily="18" charset="0"/>
              </a:rPr>
              <a:t>LOCGORE</a:t>
            </a:r>
            <a:r>
              <a:rPr lang="es-CL" sz="2600" b="1" i="1" dirty="0">
                <a:solidFill>
                  <a:schemeClr val="accent1"/>
                </a:solidFill>
                <a:latin typeface="Constantia" pitchFamily="18" charset="0"/>
              </a:rPr>
              <a:t>. Art 73°</a:t>
            </a:r>
            <a:r>
              <a:rPr lang="es-CL" sz="2600" dirty="0">
                <a:solidFill>
                  <a:schemeClr val="accent1"/>
                </a:solidFill>
                <a:latin typeface="Constantia" pitchFamily="18" charset="0"/>
              </a:rPr>
              <a:t>,</a:t>
            </a:r>
            <a:r>
              <a:rPr lang="es-CL" sz="2600" dirty="0">
                <a:solidFill>
                  <a:srgbClr val="FFFF00"/>
                </a:solidFill>
                <a:latin typeface="Constantia" pitchFamily="18" charset="0"/>
              </a:rPr>
              <a:t> </a:t>
            </a:r>
            <a:r>
              <a:rPr lang="es-CL" sz="2600" dirty="0">
                <a:latin typeface="Constantia" pitchFamily="18" charset="0"/>
              </a:rPr>
              <a:t>“</a:t>
            </a:r>
            <a:r>
              <a:rPr lang="es-ES" sz="2600" dirty="0">
                <a:latin typeface="Constantia" pitchFamily="18" charset="0"/>
              </a:rPr>
              <a:t>El presupuesto del gobierno regional… considerará a lo menos los siguientes programas presupuestarios: a)…gastos de funcionamiento… y </a:t>
            </a:r>
          </a:p>
          <a:p>
            <a:pPr marL="71588" indent="0" algn="just">
              <a:buNone/>
            </a:pPr>
            <a:r>
              <a:rPr lang="es-ES" sz="2600" dirty="0">
                <a:latin typeface="Constantia" pitchFamily="18" charset="0"/>
              </a:rPr>
              <a:t>b) …inversión regional, en el que se incluirán los recursos del FNDR que le correspondan y los demás que tengan por objeto el desarrollo de la región, incluidos los que se perciban por el GORE conforme a lo dispuesto por el Art 19 N° 20 de la CPR; </a:t>
            </a:r>
            <a:r>
              <a:rPr lang="es-ES" sz="2600" dirty="0">
                <a:highlight>
                  <a:srgbClr val="FFFF00"/>
                </a:highlight>
                <a:latin typeface="Constantia" pitchFamily="18" charset="0"/>
              </a:rPr>
              <a:t>así como los ingresos provenientes de las transferencias del art 4°transitorio de la ley Nº 20.378</a:t>
            </a:r>
            <a:r>
              <a:rPr lang="es-ES" sz="2600" dirty="0">
                <a:latin typeface="Constantia" pitchFamily="18" charset="0"/>
              </a:rPr>
              <a:t>, </a:t>
            </a:r>
            <a:r>
              <a:rPr lang="es-ES" sz="2600" dirty="0">
                <a:highlight>
                  <a:srgbClr val="FFFF00"/>
                </a:highlight>
                <a:latin typeface="Constantia" pitchFamily="18" charset="0"/>
              </a:rPr>
              <a:t>que crea un Subsidio Nacional para el Transporte Público Remunerado de Pasajeros</a:t>
            </a:r>
            <a:r>
              <a:rPr lang="es-ES" sz="2600" dirty="0">
                <a:latin typeface="Constantia" pitchFamily="18" charset="0"/>
              </a:rPr>
              <a:t> y de las transferencias definidas en la Ley de Presupuestos del Sector Público</a:t>
            </a:r>
            <a:r>
              <a:rPr lang="es-CL" sz="2600" dirty="0">
                <a:latin typeface="Constantia" pitchFamily="18" charset="0"/>
              </a:rPr>
              <a:t>”</a:t>
            </a:r>
          </a:p>
          <a:p>
            <a:pPr>
              <a:buClr>
                <a:srgbClr val="FFFF00"/>
              </a:buClr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0192492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53752"/>
            <a:ext cx="8208912" cy="494928"/>
          </a:xfrm>
        </p:spPr>
        <p:txBody>
          <a:bodyPr>
            <a:normAutofit fontScale="90000"/>
          </a:bodyPr>
          <a:lstStyle/>
          <a:p>
            <a:r>
              <a:rPr lang="es-CL" b="1" dirty="0">
                <a:solidFill>
                  <a:srgbClr val="C00000"/>
                </a:solidFill>
              </a:rPr>
              <a:t>Regulación del FAR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7561" y="764704"/>
            <a:ext cx="8640960" cy="5688632"/>
          </a:xfrm>
        </p:spPr>
        <p:txBody>
          <a:bodyPr>
            <a:normAutofit/>
          </a:bodyPr>
          <a:lstStyle/>
          <a:p>
            <a:pPr algn="just"/>
            <a:endParaRPr lang="es-CL" sz="1100" dirty="0"/>
          </a:p>
          <a:p>
            <a:pPr marL="0" indent="0" algn="just">
              <a:buClr>
                <a:schemeClr val="accent1"/>
              </a:buClr>
              <a:buNone/>
            </a:pPr>
            <a:r>
              <a:rPr lang="es-ES" dirty="0"/>
              <a:t>Art. 4° transitorio, ley N° 20.378 				(</a:t>
            </a:r>
            <a:r>
              <a:rPr lang="es-ES" sz="1800" dirty="0"/>
              <a:t>por enmiendas de la ley N° 20.696 </a:t>
            </a:r>
            <a:r>
              <a:rPr lang="es-ES" sz="1800" dirty="0" err="1"/>
              <a:t>D.O</a:t>
            </a:r>
            <a:r>
              <a:rPr lang="es-ES" sz="1800" dirty="0"/>
              <a:t>. 25.09.2013</a:t>
            </a:r>
            <a:r>
              <a:rPr lang="es-ES" dirty="0"/>
              <a:t>)</a:t>
            </a:r>
          </a:p>
          <a:p>
            <a:pPr marL="0" indent="0" algn="just">
              <a:buClr>
                <a:schemeClr val="accent1"/>
              </a:buClr>
              <a:buNone/>
            </a:pPr>
            <a:endParaRPr lang="es-ES" sz="2000" dirty="0"/>
          </a:p>
          <a:p>
            <a:pPr marL="514350" indent="-514350" algn="just">
              <a:buClr>
                <a:schemeClr val="tx1"/>
              </a:buClr>
              <a:buFont typeface="+mj-lt"/>
              <a:buAutoNum type="arabicPeriod"/>
            </a:pPr>
            <a:r>
              <a:rPr lang="es-ES" sz="2800" dirty="0"/>
              <a:t>Equivalente a los subsidios especial y adicional del Transantiago.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rabicPeriod"/>
            </a:pPr>
            <a:r>
              <a:rPr lang="es-ES" sz="2800" dirty="0"/>
              <a:t>Equivalente al Subsidio Nacional al Transporte Público del área Transantiago, descontados los aportes a regiones efectuados a:</a:t>
            </a:r>
          </a:p>
          <a:p>
            <a:pPr marL="1314450" lvl="2" indent="-514350" algn="just">
              <a:buFont typeface="+mj-lt"/>
              <a:buAutoNum type="romanLcPeriod"/>
            </a:pPr>
            <a:r>
              <a:rPr lang="es-ES" sz="2000" dirty="0"/>
              <a:t>Concesionarios de vías mediante buses, minibuses y trolebuses;</a:t>
            </a:r>
          </a:p>
          <a:p>
            <a:pPr marL="1314450" lvl="2" indent="-514350" algn="just">
              <a:buFont typeface="+mj-lt"/>
              <a:buAutoNum type="romanLcPeriod"/>
            </a:pPr>
            <a:r>
              <a:rPr lang="es-ES" sz="2000" dirty="0"/>
              <a:t>Personas de bajos ingresos; y</a:t>
            </a:r>
          </a:p>
          <a:p>
            <a:pPr marL="1314450" lvl="2" indent="-514350" algn="just">
              <a:buFont typeface="+mj-lt"/>
              <a:buAutoNum type="romanLcPeriod"/>
            </a:pPr>
            <a:r>
              <a:rPr lang="es-ES" sz="2000" dirty="0"/>
              <a:t>Programa de Apoyo al Transporte Regional.</a:t>
            </a:r>
          </a:p>
          <a:p>
            <a:pPr marL="1314450" lvl="2" indent="-514350" algn="just">
              <a:buFont typeface="+mj-lt"/>
              <a:buAutoNum type="romanLcPeriod"/>
            </a:pPr>
            <a:endParaRPr lang="es-ES" sz="2000" dirty="0"/>
          </a:p>
          <a:p>
            <a:pPr marL="0" indent="0" algn="just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89760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53752"/>
            <a:ext cx="8208912" cy="494928"/>
          </a:xfrm>
        </p:spPr>
        <p:txBody>
          <a:bodyPr>
            <a:normAutofit fontScale="90000"/>
          </a:bodyPr>
          <a:lstStyle/>
          <a:p>
            <a:r>
              <a:rPr lang="es-CL" b="1" dirty="0">
                <a:solidFill>
                  <a:srgbClr val="C00000"/>
                </a:solidFill>
              </a:rPr>
              <a:t>Subsidios Transantiago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AAC9667-F090-4827-9791-BB42635768BB}"/>
              </a:ext>
            </a:extLst>
          </p:cNvPr>
          <p:cNvSpPr/>
          <p:nvPr/>
        </p:nvSpPr>
        <p:spPr>
          <a:xfrm>
            <a:off x="1115616" y="948836"/>
            <a:ext cx="2016224" cy="1261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Subsidio Especial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E4E66D1-A40C-459B-8D9F-178DDCB42B17}"/>
              </a:ext>
            </a:extLst>
          </p:cNvPr>
          <p:cNvSpPr/>
          <p:nvPr/>
        </p:nvSpPr>
        <p:spPr>
          <a:xfrm>
            <a:off x="4782550" y="948836"/>
            <a:ext cx="2016224" cy="6427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Transantiago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165FCB5-1E62-421F-8378-345AF407E278}"/>
              </a:ext>
            </a:extLst>
          </p:cNvPr>
          <p:cNvSpPr txBox="1"/>
          <p:nvPr/>
        </p:nvSpPr>
        <p:spPr>
          <a:xfrm>
            <a:off x="963346" y="2373062"/>
            <a:ext cx="2528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Por hasta MM$ 360.000 anual reajustable desde el 2012 al 2022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7DDA41F-835E-4D2F-AD30-9436B143AA08}"/>
              </a:ext>
            </a:extLst>
          </p:cNvPr>
          <p:cNvSpPr txBox="1"/>
          <p:nvPr/>
        </p:nvSpPr>
        <p:spPr>
          <a:xfrm>
            <a:off x="811757" y="5120774"/>
            <a:ext cx="25285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Por hasta MM$ 120.000 anual reajustable desde el 2015 al 2017</a:t>
            </a:r>
          </a:p>
          <a:p>
            <a:r>
              <a:rPr lang="es-CL" dirty="0"/>
              <a:t>Por hasta MM$ 260.000 desde el 2018 al 2022 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626664FB-F07D-475C-87D0-447D834770F6}"/>
              </a:ext>
            </a:extLst>
          </p:cNvPr>
          <p:cNvSpPr/>
          <p:nvPr/>
        </p:nvSpPr>
        <p:spPr>
          <a:xfrm>
            <a:off x="4782550" y="2213215"/>
            <a:ext cx="2016224" cy="64277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FAR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FBFF31FC-27F3-4C60-9D98-F9E30660598E}"/>
              </a:ext>
            </a:extLst>
          </p:cNvPr>
          <p:cNvCxnSpPr>
            <a:cxnSpLocks/>
            <a:stCxn id="6" idx="3"/>
            <a:endCxn id="11" idx="1"/>
          </p:cNvCxnSpPr>
          <p:nvPr/>
        </p:nvCxnSpPr>
        <p:spPr>
          <a:xfrm flipV="1">
            <a:off x="3131840" y="1270225"/>
            <a:ext cx="1650710" cy="309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574160FD-451D-4B91-BFDB-096DE7822D5C}"/>
              </a:ext>
            </a:extLst>
          </p:cNvPr>
          <p:cNvCxnSpPr>
            <a:cxnSpLocks/>
            <a:stCxn id="6" idx="3"/>
            <a:endCxn id="19" idx="1"/>
          </p:cNvCxnSpPr>
          <p:nvPr/>
        </p:nvCxnSpPr>
        <p:spPr>
          <a:xfrm>
            <a:off x="3131840" y="1579644"/>
            <a:ext cx="1650710" cy="954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ángulo 37">
            <a:extLst>
              <a:ext uri="{FF2B5EF4-FFF2-40B4-BE49-F238E27FC236}">
                <a16:creationId xmlns:a16="http://schemas.microsoft.com/office/drawing/2014/main" id="{9E57F026-DBBB-4367-BE73-57C9A048D1E0}"/>
              </a:ext>
            </a:extLst>
          </p:cNvPr>
          <p:cNvSpPr/>
          <p:nvPr/>
        </p:nvSpPr>
        <p:spPr>
          <a:xfrm>
            <a:off x="1043608" y="3682083"/>
            <a:ext cx="2016224" cy="1261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Subsidio Adicional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5303B24F-3E02-405B-942D-442A45CA705C}"/>
              </a:ext>
            </a:extLst>
          </p:cNvPr>
          <p:cNvSpPr/>
          <p:nvPr/>
        </p:nvSpPr>
        <p:spPr>
          <a:xfrm>
            <a:off x="4710542" y="3682083"/>
            <a:ext cx="2016224" cy="6427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Transantiago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7330E583-307E-4034-862A-78912046912B}"/>
              </a:ext>
            </a:extLst>
          </p:cNvPr>
          <p:cNvSpPr/>
          <p:nvPr/>
        </p:nvSpPr>
        <p:spPr>
          <a:xfrm>
            <a:off x="4710542" y="4946462"/>
            <a:ext cx="2016224" cy="64277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FAR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9C486168-54BC-4432-9157-CB37F8C6BEF3}"/>
              </a:ext>
            </a:extLst>
          </p:cNvPr>
          <p:cNvCxnSpPr>
            <a:cxnSpLocks/>
            <a:stCxn id="38" idx="3"/>
            <a:endCxn id="39" idx="1"/>
          </p:cNvCxnSpPr>
          <p:nvPr/>
        </p:nvCxnSpPr>
        <p:spPr>
          <a:xfrm flipV="1">
            <a:off x="3059832" y="4003472"/>
            <a:ext cx="1650710" cy="309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C6BE2028-798B-488F-9DF8-CB0F07CE5C45}"/>
              </a:ext>
            </a:extLst>
          </p:cNvPr>
          <p:cNvCxnSpPr>
            <a:cxnSpLocks/>
            <a:stCxn id="38" idx="3"/>
            <a:endCxn id="40" idx="1"/>
          </p:cNvCxnSpPr>
          <p:nvPr/>
        </p:nvCxnSpPr>
        <p:spPr>
          <a:xfrm>
            <a:off x="3059832" y="4312891"/>
            <a:ext cx="1650710" cy="954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s igual a 44">
            <a:extLst>
              <a:ext uri="{FF2B5EF4-FFF2-40B4-BE49-F238E27FC236}">
                <a16:creationId xmlns:a16="http://schemas.microsoft.com/office/drawing/2014/main" id="{A6E21381-78A8-4D72-AF1D-89BE792F3CF4}"/>
              </a:ext>
            </a:extLst>
          </p:cNvPr>
          <p:cNvSpPr/>
          <p:nvPr/>
        </p:nvSpPr>
        <p:spPr>
          <a:xfrm>
            <a:off x="5394618" y="1653569"/>
            <a:ext cx="792088" cy="49492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46" name="Es igual a 45">
            <a:extLst>
              <a:ext uri="{FF2B5EF4-FFF2-40B4-BE49-F238E27FC236}">
                <a16:creationId xmlns:a16="http://schemas.microsoft.com/office/drawing/2014/main" id="{6E11A025-9E1C-4DC5-86E6-4B17FB75A089}"/>
              </a:ext>
            </a:extLst>
          </p:cNvPr>
          <p:cNvSpPr/>
          <p:nvPr/>
        </p:nvSpPr>
        <p:spPr>
          <a:xfrm>
            <a:off x="5364088" y="4365104"/>
            <a:ext cx="792088" cy="49492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257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53752"/>
            <a:ext cx="8496944" cy="494928"/>
          </a:xfrm>
        </p:spPr>
        <p:txBody>
          <a:bodyPr>
            <a:normAutofit fontScale="90000"/>
          </a:bodyPr>
          <a:lstStyle/>
          <a:p>
            <a:r>
              <a:rPr lang="es-CL" b="1" dirty="0">
                <a:solidFill>
                  <a:srgbClr val="C00000"/>
                </a:solidFill>
              </a:rPr>
              <a:t>Subsidio Nacional al Transporte Público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1AFFAD8-0D2E-4154-B465-89730F7B8713}"/>
              </a:ext>
            </a:extLst>
          </p:cNvPr>
          <p:cNvSpPr/>
          <p:nvPr/>
        </p:nvSpPr>
        <p:spPr>
          <a:xfrm>
            <a:off x="1835696" y="1153032"/>
            <a:ext cx="1800200" cy="1275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Subsidio Nacional al Transporte Público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8FDCC6-04D4-4D9B-9AF7-9D91EBC975B5}"/>
              </a:ext>
            </a:extLst>
          </p:cNvPr>
          <p:cNvSpPr/>
          <p:nvPr/>
        </p:nvSpPr>
        <p:spPr>
          <a:xfrm>
            <a:off x="179512" y="3699614"/>
            <a:ext cx="2186459" cy="131356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Provincia de Santiago y Comunas de San Bernardo y Puente Alto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5704FE6-4693-44A4-A51E-286A5D893C75}"/>
              </a:ext>
            </a:extLst>
          </p:cNvPr>
          <p:cNvSpPr/>
          <p:nvPr/>
        </p:nvSpPr>
        <p:spPr>
          <a:xfrm>
            <a:off x="3299672" y="3703637"/>
            <a:ext cx="2186459" cy="127547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Resto del País, incluida la Región Metropolitana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DCCF7C7-4153-4D57-939B-4F0567DE7848}"/>
              </a:ext>
            </a:extLst>
          </p:cNvPr>
          <p:cNvSpPr/>
          <p:nvPr/>
        </p:nvSpPr>
        <p:spPr>
          <a:xfrm>
            <a:off x="6478746" y="4826882"/>
            <a:ext cx="2093734" cy="64277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Programa de Apoyo Transporte Regional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EA9170E2-800E-4D4C-BFE7-424813862EA6}"/>
              </a:ext>
            </a:extLst>
          </p:cNvPr>
          <p:cNvSpPr/>
          <p:nvPr/>
        </p:nvSpPr>
        <p:spPr>
          <a:xfrm>
            <a:off x="6478746" y="5666542"/>
            <a:ext cx="2109718" cy="64277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FAR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8551EF8-9FB3-4204-A3E6-356EFE1A112C}"/>
              </a:ext>
            </a:extLst>
          </p:cNvPr>
          <p:cNvSpPr/>
          <p:nvPr/>
        </p:nvSpPr>
        <p:spPr>
          <a:xfrm>
            <a:off x="6510714" y="3212944"/>
            <a:ext cx="2093734" cy="64277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Concesiones de vías buses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DAD2459-901E-4265-B354-8D4BCC3A073C}"/>
              </a:ext>
            </a:extLst>
          </p:cNvPr>
          <p:cNvSpPr/>
          <p:nvPr/>
        </p:nvSpPr>
        <p:spPr>
          <a:xfrm>
            <a:off x="6478746" y="4019984"/>
            <a:ext cx="2093734" cy="64277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Personas de bajos ingresos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AA4AB20-C0A0-4CA3-913E-3B2CF0D11772}"/>
              </a:ext>
            </a:extLst>
          </p:cNvPr>
          <p:cNvSpPr txBox="1"/>
          <p:nvPr/>
        </p:nvSpPr>
        <p:spPr>
          <a:xfrm>
            <a:off x="4067944" y="1124096"/>
            <a:ext cx="2528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Por hasta MM$ 380.000 anual reajustable desde el 2013 ( y hasta el 2022)</a:t>
            </a: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C1CB0792-CABF-4A15-80F6-A04EB1227E49}"/>
              </a:ext>
            </a:extLst>
          </p:cNvPr>
          <p:cNvCxnSpPr>
            <a:stCxn id="8" idx="2"/>
            <a:endCxn id="9" idx="0"/>
          </p:cNvCxnSpPr>
          <p:nvPr/>
        </p:nvCxnSpPr>
        <p:spPr>
          <a:xfrm flipH="1">
            <a:off x="1272742" y="2428503"/>
            <a:ext cx="1463054" cy="1271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995D4F4C-BAD9-4F47-B06F-7B4921FF8A6A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>
            <a:off x="2735796" y="2428503"/>
            <a:ext cx="1657106" cy="1275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>
            <a:extLst>
              <a:ext uri="{FF2B5EF4-FFF2-40B4-BE49-F238E27FC236}">
                <a16:creationId xmlns:a16="http://schemas.microsoft.com/office/drawing/2014/main" id="{3518CA65-C805-4672-995C-9205B9BB281D}"/>
              </a:ext>
            </a:extLst>
          </p:cNvPr>
          <p:cNvSpPr/>
          <p:nvPr/>
        </p:nvSpPr>
        <p:spPr>
          <a:xfrm>
            <a:off x="6494730" y="2422244"/>
            <a:ext cx="2109718" cy="64277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Subsidio Nacional Transporte Público</a:t>
            </a:r>
          </a:p>
        </p:txBody>
      </p:sp>
      <p:sp>
        <p:nvSpPr>
          <p:cNvPr id="25" name="Abrir llave 24">
            <a:extLst>
              <a:ext uri="{FF2B5EF4-FFF2-40B4-BE49-F238E27FC236}">
                <a16:creationId xmlns:a16="http://schemas.microsoft.com/office/drawing/2014/main" id="{96CD2B66-39A5-4E07-B6FE-F7C1D3D7F27A}"/>
              </a:ext>
            </a:extLst>
          </p:cNvPr>
          <p:cNvSpPr/>
          <p:nvPr/>
        </p:nvSpPr>
        <p:spPr>
          <a:xfrm>
            <a:off x="5568657" y="2473867"/>
            <a:ext cx="748433" cy="3808809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6" name="Es igual a 25">
            <a:extLst>
              <a:ext uri="{FF2B5EF4-FFF2-40B4-BE49-F238E27FC236}">
                <a16:creationId xmlns:a16="http://schemas.microsoft.com/office/drawing/2014/main" id="{00DE2104-4CF8-4622-B8D4-B55690715A88}"/>
              </a:ext>
            </a:extLst>
          </p:cNvPr>
          <p:cNvSpPr/>
          <p:nvPr/>
        </p:nvSpPr>
        <p:spPr>
          <a:xfrm>
            <a:off x="2483768" y="4086200"/>
            <a:ext cx="792088" cy="49492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23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562074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C00000"/>
                </a:solidFill>
              </a:rPr>
              <a:t>Revisión Subsidios Transantiago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85E89F1-90BF-40B9-A8A9-668B80786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124744"/>
            <a:ext cx="7056784" cy="5288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424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562074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C00000"/>
                </a:solidFill>
              </a:rPr>
              <a:t>Revisión Subsidios Nacional al Transporte Público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2A5B903-F034-4EA1-959E-A77519FC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2565" y="1088398"/>
            <a:ext cx="6518870" cy="549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803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562074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C00000"/>
                </a:solidFill>
              </a:rPr>
              <a:t>Cálculo del FAR según Art 4° transitorio Ley 20.378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0067713-E33C-4CCF-8CB3-AC571560B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836712"/>
            <a:ext cx="6264696" cy="560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13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562074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C00000"/>
                </a:solidFill>
              </a:rPr>
              <a:t>Revisión del FAR entregado al GORE Magallanes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6D03DE2-7CCB-4964-BC76-8C8D01CA1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58" y="1124744"/>
            <a:ext cx="8715284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66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429</Words>
  <Application>Microsoft Office PowerPoint</Application>
  <PresentationFormat>Presentación en pantalla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Constantia</vt:lpstr>
      <vt:lpstr>Times New Roman</vt:lpstr>
      <vt:lpstr>Tema de Office</vt:lpstr>
      <vt:lpstr>Presentación de PowerPoint</vt:lpstr>
      <vt:lpstr>Recursos para los GOREs</vt:lpstr>
      <vt:lpstr>Regulación del FAR</vt:lpstr>
      <vt:lpstr>Subsidios Transantiago</vt:lpstr>
      <vt:lpstr>Subsidio Nacional al Transporte Público</vt:lpstr>
      <vt:lpstr>Revisión Subsidios Transantiago</vt:lpstr>
      <vt:lpstr>Revisión Subsidios Nacional al Transporte Público</vt:lpstr>
      <vt:lpstr>Cálculo del FAR según Art 4° transitorio Ley 20.378 </vt:lpstr>
      <vt:lpstr>Revisión del FAR entregado al GORE Magallanes</vt:lpstr>
      <vt:lpstr>Denuncias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Christian Garcia</dc:creator>
  <cp:lastModifiedBy>Christian García</cp:lastModifiedBy>
  <cp:revision>37</cp:revision>
  <dcterms:created xsi:type="dcterms:W3CDTF">2021-01-25T19:28:33Z</dcterms:created>
  <dcterms:modified xsi:type="dcterms:W3CDTF">2021-11-22T22:17:21Z</dcterms:modified>
</cp:coreProperties>
</file>