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28" r:id="rId3"/>
    <p:sldMasterId id="2147483744" r:id="rId4"/>
    <p:sldMasterId id="2147483776" r:id="rId5"/>
  </p:sldMasterIdLst>
  <p:notesMasterIdLst>
    <p:notesMasterId r:id="rId19"/>
  </p:notesMasterIdLst>
  <p:sldIdLst>
    <p:sldId id="257" r:id="rId6"/>
    <p:sldId id="269" r:id="rId7"/>
    <p:sldId id="262" r:id="rId8"/>
    <p:sldId id="270" r:id="rId9"/>
    <p:sldId id="272" r:id="rId10"/>
    <p:sldId id="287" r:id="rId11"/>
    <p:sldId id="274" r:id="rId12"/>
    <p:sldId id="275" r:id="rId13"/>
    <p:sldId id="276" r:id="rId14"/>
    <p:sldId id="281" r:id="rId15"/>
    <p:sldId id="288" r:id="rId16"/>
    <p:sldId id="285" r:id="rId17"/>
    <p:sldId id="28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a" initials="C" lastIdx="8" clrIdx="0"/>
  <p:cmAuthor id="1" name="Rodrigo Candia Silva" initials="RCS" lastIdx="1" clrIdx="1">
    <p:extLst>
      <p:ext uri="{19B8F6BF-5375-455C-9EA6-DF929625EA0E}">
        <p15:presenceInfo xmlns:p15="http://schemas.microsoft.com/office/powerpoint/2012/main" userId="S::rodrigo.candia@subdere.gov.cl::bc2e92f0-2349-4d2d-9bf3-7b5ec0cec0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EC04D-D2EA-4E4F-B4E1-2D3560943553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28ACB6E-0FDE-4EBB-82D9-290677500DF1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latin typeface="Museo Slab 900"/>
              <a:ea typeface="Verdana" panose="020B0604030504040204" pitchFamily="34" charset="0"/>
            </a:rPr>
            <a:t>Zonas Extremas (PEDZE)</a:t>
          </a:r>
          <a:endParaRPr lang="es-ES" dirty="0"/>
        </a:p>
      </dgm:t>
    </dgm:pt>
    <dgm:pt modelId="{1FE1966D-F804-49B2-A2D4-A4A2B157E2B2}" type="parTrans" cxnId="{55ECBC8F-B249-4430-88EB-C0523A13D073}">
      <dgm:prSet/>
      <dgm:spPr/>
      <dgm:t>
        <a:bodyPr/>
        <a:lstStyle/>
        <a:p>
          <a:endParaRPr lang="es-ES"/>
        </a:p>
      </dgm:t>
    </dgm:pt>
    <dgm:pt modelId="{F3234856-6820-4024-971B-C75147AED08E}" type="sibTrans" cxnId="{55ECBC8F-B249-4430-88EB-C0523A13D073}">
      <dgm:prSet/>
      <dgm:spPr/>
      <dgm:t>
        <a:bodyPr/>
        <a:lstStyle/>
        <a:p>
          <a:endParaRPr lang="es-ES"/>
        </a:p>
      </dgm:t>
    </dgm:pt>
    <dgm:pt modelId="{454A1832-CEB1-4C69-B669-7B6224270D4D}">
      <dgm:prSet phldrT="[Tex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latin typeface="Museo Slab 900"/>
              <a:ea typeface="Verdana" panose="020B0604030504040204" pitchFamily="34" charset="0"/>
            </a:rPr>
            <a:t>Arica y </a:t>
          </a:r>
          <a:r>
            <a:rPr lang="es-ES" dirty="0" err="1">
              <a:latin typeface="Museo Slab 900"/>
              <a:ea typeface="Verdana" panose="020B0604030504040204" pitchFamily="34" charset="0"/>
            </a:rPr>
            <a:t>Parinacota</a:t>
          </a:r>
          <a:r>
            <a:rPr lang="es-ES" dirty="0">
              <a:latin typeface="Museo Slab 900"/>
              <a:ea typeface="Verdana" panose="020B0604030504040204" pitchFamily="34" charset="0"/>
            </a:rPr>
            <a:t> (2014)</a:t>
          </a:r>
          <a:endParaRPr lang="es-ES" dirty="0"/>
        </a:p>
      </dgm:t>
    </dgm:pt>
    <dgm:pt modelId="{C5E8CAE8-AFA3-4677-9EE7-00CA62BB7026}" type="parTrans" cxnId="{513325A3-E63D-4AEA-8CF7-08C2A82C32CE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4E48B32C-90F4-4C83-9025-7BD8AD1901B9}" type="sibTrans" cxnId="{513325A3-E63D-4AEA-8CF7-08C2A82C32CE}">
      <dgm:prSet/>
      <dgm:spPr/>
      <dgm:t>
        <a:bodyPr/>
        <a:lstStyle/>
        <a:p>
          <a:endParaRPr lang="es-ES"/>
        </a:p>
      </dgm:t>
    </dgm:pt>
    <dgm:pt modelId="{CEBF79B5-8F79-455E-880F-BCAEEAD01874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latin typeface="Museo Slab 900"/>
              <a:ea typeface="Verdana" panose="020B0604030504040204" pitchFamily="34" charset="0"/>
            </a:rPr>
            <a:t>Los Lagos (Provincia de Palena y Comuna de </a:t>
          </a:r>
          <a:r>
            <a:rPr lang="es-ES" dirty="0" err="1">
              <a:latin typeface="Museo Slab 900"/>
              <a:ea typeface="Verdana" panose="020B0604030504040204" pitchFamily="34" charset="0"/>
            </a:rPr>
            <a:t>Cochamó</a:t>
          </a:r>
          <a:r>
            <a:rPr lang="es-ES" dirty="0">
              <a:latin typeface="Museo Slab 900"/>
              <a:ea typeface="Verdana" panose="020B0604030504040204" pitchFamily="34" charset="0"/>
            </a:rPr>
            <a:t>, 2015)</a:t>
          </a:r>
          <a:endParaRPr lang="es-ES" dirty="0"/>
        </a:p>
      </dgm:t>
    </dgm:pt>
    <dgm:pt modelId="{7BB911BE-C321-4700-BB19-34AD55B092CA}" type="parTrans" cxnId="{93A9A1CA-99A6-4BCF-9262-2A139CB48238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89736CB7-C1D2-475B-BDF6-71C2C5F7BE0B}" type="sibTrans" cxnId="{93A9A1CA-99A6-4BCF-9262-2A139CB48238}">
      <dgm:prSet/>
      <dgm:spPr/>
      <dgm:t>
        <a:bodyPr/>
        <a:lstStyle/>
        <a:p>
          <a:endParaRPr lang="es-ES"/>
        </a:p>
      </dgm:t>
    </dgm:pt>
    <dgm:pt modelId="{F4ACCB9A-4BA1-4296-8274-002DABA0F3EA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latin typeface="Museo Slab 900"/>
              <a:ea typeface="Verdana" panose="020B0604030504040204" pitchFamily="34" charset="0"/>
            </a:rPr>
            <a:t>Magallanes (2014)</a:t>
          </a:r>
          <a:endParaRPr lang="es-ES" dirty="0"/>
        </a:p>
      </dgm:t>
    </dgm:pt>
    <dgm:pt modelId="{2B846038-E389-4D0C-AF0D-50068AA01AC6}" type="parTrans" cxnId="{5DCA1B10-2425-4BDD-BF8B-FD9783FDAC4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B4A02212-65B3-4F2A-99F3-CB2C70E87C83}" type="sibTrans" cxnId="{5DCA1B10-2425-4BDD-BF8B-FD9783FDAC4F}">
      <dgm:prSet/>
      <dgm:spPr/>
      <dgm:t>
        <a:bodyPr/>
        <a:lstStyle/>
        <a:p>
          <a:endParaRPr lang="es-ES"/>
        </a:p>
      </dgm:t>
    </dgm:pt>
    <dgm:pt modelId="{A465DBCF-9E71-4140-A8FB-6E2F70EABE92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latin typeface="Museo Slab 900"/>
              <a:ea typeface="Verdana" panose="020B0604030504040204" pitchFamily="34" charset="0"/>
            </a:rPr>
            <a:t>Aysén (2014)</a:t>
          </a:r>
          <a:endParaRPr lang="es-ES" dirty="0"/>
        </a:p>
      </dgm:t>
    </dgm:pt>
    <dgm:pt modelId="{67D9271E-323D-46C2-9615-45909267CF14}" type="parTrans" cxnId="{C72BFFEE-5CBA-4BCF-A9E1-21C8CC32F61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D5C05113-87B6-4B39-AE70-A432F49E7425}" type="sibTrans" cxnId="{C72BFFEE-5CBA-4BCF-A9E1-21C8CC32F615}">
      <dgm:prSet/>
      <dgm:spPr/>
      <dgm:t>
        <a:bodyPr/>
        <a:lstStyle/>
        <a:p>
          <a:endParaRPr lang="es-ES"/>
        </a:p>
      </dgm:t>
    </dgm:pt>
    <dgm:pt modelId="{3ED273BF-36F8-4505-9595-B5E0DFA080F0}" type="pres">
      <dgm:prSet presAssocID="{DA3EC04D-D2EA-4E4F-B4E1-2D35609435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B5EC893-504F-45F4-9563-A1C9A6BA594C}" type="pres">
      <dgm:prSet presAssocID="{C28ACB6E-0FDE-4EBB-82D9-290677500DF1}" presName="centerShape" presStyleLbl="node0" presStyleIdx="0" presStyleCnt="1"/>
      <dgm:spPr/>
      <dgm:t>
        <a:bodyPr/>
        <a:lstStyle/>
        <a:p>
          <a:endParaRPr lang="es-CL"/>
        </a:p>
      </dgm:t>
    </dgm:pt>
    <dgm:pt modelId="{C7E28F55-44F9-461A-945D-9EB35F4ABC6E}" type="pres">
      <dgm:prSet presAssocID="{C5E8CAE8-AFA3-4677-9EE7-00CA62BB7026}" presName="parTrans" presStyleLbl="bgSibTrans2D1" presStyleIdx="0" presStyleCnt="4"/>
      <dgm:spPr/>
      <dgm:t>
        <a:bodyPr/>
        <a:lstStyle/>
        <a:p>
          <a:endParaRPr lang="es-CL"/>
        </a:p>
      </dgm:t>
    </dgm:pt>
    <dgm:pt modelId="{804A16D3-6953-49E8-8F22-B65816274A7D}" type="pres">
      <dgm:prSet presAssocID="{454A1832-CEB1-4C69-B669-7B6224270D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428606-B1BE-4D97-9C20-37E5574EC96C}" type="pres">
      <dgm:prSet presAssocID="{7BB911BE-C321-4700-BB19-34AD55B092CA}" presName="parTrans" presStyleLbl="bgSibTrans2D1" presStyleIdx="1" presStyleCnt="4"/>
      <dgm:spPr/>
      <dgm:t>
        <a:bodyPr/>
        <a:lstStyle/>
        <a:p>
          <a:endParaRPr lang="es-CL"/>
        </a:p>
      </dgm:t>
    </dgm:pt>
    <dgm:pt modelId="{EE2C373D-CA83-463F-A49B-1D865BEA07F6}" type="pres">
      <dgm:prSet presAssocID="{CEBF79B5-8F79-455E-880F-BCAEEAD018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2FD45D-5F5E-4A2B-AA85-24F8799DFF8E}" type="pres">
      <dgm:prSet presAssocID="{2B846038-E389-4D0C-AF0D-50068AA01AC6}" presName="parTrans" presStyleLbl="bgSibTrans2D1" presStyleIdx="2" presStyleCnt="4"/>
      <dgm:spPr/>
      <dgm:t>
        <a:bodyPr/>
        <a:lstStyle/>
        <a:p>
          <a:endParaRPr lang="es-CL"/>
        </a:p>
      </dgm:t>
    </dgm:pt>
    <dgm:pt modelId="{40F82D41-954E-4EC3-A6C6-3B82E57346E1}" type="pres">
      <dgm:prSet presAssocID="{F4ACCB9A-4BA1-4296-8274-002DABA0F3E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FA6D8A-C9EE-4DE3-8066-B7B6FEBC7C5C}" type="pres">
      <dgm:prSet presAssocID="{67D9271E-323D-46C2-9615-45909267CF14}" presName="parTrans" presStyleLbl="bgSibTrans2D1" presStyleIdx="3" presStyleCnt="4"/>
      <dgm:spPr/>
      <dgm:t>
        <a:bodyPr/>
        <a:lstStyle/>
        <a:p>
          <a:endParaRPr lang="es-CL"/>
        </a:p>
      </dgm:t>
    </dgm:pt>
    <dgm:pt modelId="{FA8C2342-039A-4CAE-9F7A-B88F157737F5}" type="pres">
      <dgm:prSet presAssocID="{A465DBCF-9E71-4140-A8FB-6E2F70EABE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DD890A7-282D-490D-BCCE-5B569E7037F6}" type="presOf" srcId="{C5E8CAE8-AFA3-4677-9EE7-00CA62BB7026}" destId="{C7E28F55-44F9-461A-945D-9EB35F4ABC6E}" srcOrd="0" destOrd="0" presId="urn:microsoft.com/office/officeart/2005/8/layout/radial4"/>
    <dgm:cxn modelId="{2380A499-C493-403B-9CF7-45EF0A16BD20}" type="presOf" srcId="{F4ACCB9A-4BA1-4296-8274-002DABA0F3EA}" destId="{40F82D41-954E-4EC3-A6C6-3B82E57346E1}" srcOrd="0" destOrd="0" presId="urn:microsoft.com/office/officeart/2005/8/layout/radial4"/>
    <dgm:cxn modelId="{3DA463D8-2DB6-4106-83EF-5C7805EB20D2}" type="presOf" srcId="{DA3EC04D-D2EA-4E4F-B4E1-2D3560943553}" destId="{3ED273BF-36F8-4505-9595-B5E0DFA080F0}" srcOrd="0" destOrd="0" presId="urn:microsoft.com/office/officeart/2005/8/layout/radial4"/>
    <dgm:cxn modelId="{A4B5BC29-256F-4371-95FA-DA8E79B16690}" type="presOf" srcId="{67D9271E-323D-46C2-9615-45909267CF14}" destId="{33FA6D8A-C9EE-4DE3-8066-B7B6FEBC7C5C}" srcOrd="0" destOrd="0" presId="urn:microsoft.com/office/officeart/2005/8/layout/radial4"/>
    <dgm:cxn modelId="{0B5BA54E-F4E6-4EAD-A527-156AEA9961B0}" type="presOf" srcId="{7BB911BE-C321-4700-BB19-34AD55B092CA}" destId="{F3428606-B1BE-4D97-9C20-37E5574EC96C}" srcOrd="0" destOrd="0" presId="urn:microsoft.com/office/officeart/2005/8/layout/radial4"/>
    <dgm:cxn modelId="{93A9A1CA-99A6-4BCF-9262-2A139CB48238}" srcId="{C28ACB6E-0FDE-4EBB-82D9-290677500DF1}" destId="{CEBF79B5-8F79-455E-880F-BCAEEAD01874}" srcOrd="1" destOrd="0" parTransId="{7BB911BE-C321-4700-BB19-34AD55B092CA}" sibTransId="{89736CB7-C1D2-475B-BDF6-71C2C5F7BE0B}"/>
    <dgm:cxn modelId="{5DCA1B10-2425-4BDD-BF8B-FD9783FDAC4F}" srcId="{C28ACB6E-0FDE-4EBB-82D9-290677500DF1}" destId="{F4ACCB9A-4BA1-4296-8274-002DABA0F3EA}" srcOrd="2" destOrd="0" parTransId="{2B846038-E389-4D0C-AF0D-50068AA01AC6}" sibTransId="{B4A02212-65B3-4F2A-99F3-CB2C70E87C83}"/>
    <dgm:cxn modelId="{578168F3-F167-45B2-AD21-9FF910A629C2}" type="presOf" srcId="{CEBF79B5-8F79-455E-880F-BCAEEAD01874}" destId="{EE2C373D-CA83-463F-A49B-1D865BEA07F6}" srcOrd="0" destOrd="0" presId="urn:microsoft.com/office/officeart/2005/8/layout/radial4"/>
    <dgm:cxn modelId="{C72BFFEE-5CBA-4BCF-A9E1-21C8CC32F615}" srcId="{C28ACB6E-0FDE-4EBB-82D9-290677500DF1}" destId="{A465DBCF-9E71-4140-A8FB-6E2F70EABE92}" srcOrd="3" destOrd="0" parTransId="{67D9271E-323D-46C2-9615-45909267CF14}" sibTransId="{D5C05113-87B6-4B39-AE70-A432F49E7425}"/>
    <dgm:cxn modelId="{669DF3E7-4C2C-4658-AAFE-02988C97133C}" type="presOf" srcId="{A465DBCF-9E71-4140-A8FB-6E2F70EABE92}" destId="{FA8C2342-039A-4CAE-9F7A-B88F157737F5}" srcOrd="0" destOrd="0" presId="urn:microsoft.com/office/officeart/2005/8/layout/radial4"/>
    <dgm:cxn modelId="{1C091E96-1D13-4E28-9873-FCB764B08C04}" type="presOf" srcId="{2B846038-E389-4D0C-AF0D-50068AA01AC6}" destId="{DA2FD45D-5F5E-4A2B-AA85-24F8799DFF8E}" srcOrd="0" destOrd="0" presId="urn:microsoft.com/office/officeart/2005/8/layout/radial4"/>
    <dgm:cxn modelId="{55ECBC8F-B249-4430-88EB-C0523A13D073}" srcId="{DA3EC04D-D2EA-4E4F-B4E1-2D3560943553}" destId="{C28ACB6E-0FDE-4EBB-82D9-290677500DF1}" srcOrd="0" destOrd="0" parTransId="{1FE1966D-F804-49B2-A2D4-A4A2B157E2B2}" sibTransId="{F3234856-6820-4024-971B-C75147AED08E}"/>
    <dgm:cxn modelId="{513325A3-E63D-4AEA-8CF7-08C2A82C32CE}" srcId="{C28ACB6E-0FDE-4EBB-82D9-290677500DF1}" destId="{454A1832-CEB1-4C69-B669-7B6224270D4D}" srcOrd="0" destOrd="0" parTransId="{C5E8CAE8-AFA3-4677-9EE7-00CA62BB7026}" sibTransId="{4E48B32C-90F4-4C83-9025-7BD8AD1901B9}"/>
    <dgm:cxn modelId="{371F85E5-30EA-46CE-ACAF-888E2E73DC1C}" type="presOf" srcId="{C28ACB6E-0FDE-4EBB-82D9-290677500DF1}" destId="{2B5EC893-504F-45F4-9563-A1C9A6BA594C}" srcOrd="0" destOrd="0" presId="urn:microsoft.com/office/officeart/2005/8/layout/radial4"/>
    <dgm:cxn modelId="{679B32D3-746D-43AE-AFCF-0568D2703759}" type="presOf" srcId="{454A1832-CEB1-4C69-B669-7B6224270D4D}" destId="{804A16D3-6953-49E8-8F22-B65816274A7D}" srcOrd="0" destOrd="0" presId="urn:microsoft.com/office/officeart/2005/8/layout/radial4"/>
    <dgm:cxn modelId="{9C7294DC-7336-47BC-990C-2D274F7008F5}" type="presParOf" srcId="{3ED273BF-36F8-4505-9595-B5E0DFA080F0}" destId="{2B5EC893-504F-45F4-9563-A1C9A6BA594C}" srcOrd="0" destOrd="0" presId="urn:microsoft.com/office/officeart/2005/8/layout/radial4"/>
    <dgm:cxn modelId="{52867557-47A1-45C0-A20F-851910EA4FA5}" type="presParOf" srcId="{3ED273BF-36F8-4505-9595-B5E0DFA080F0}" destId="{C7E28F55-44F9-461A-945D-9EB35F4ABC6E}" srcOrd="1" destOrd="0" presId="urn:microsoft.com/office/officeart/2005/8/layout/radial4"/>
    <dgm:cxn modelId="{1B35709E-BCB9-4F1B-9A58-DDB2755527AE}" type="presParOf" srcId="{3ED273BF-36F8-4505-9595-B5E0DFA080F0}" destId="{804A16D3-6953-49E8-8F22-B65816274A7D}" srcOrd="2" destOrd="0" presId="urn:microsoft.com/office/officeart/2005/8/layout/radial4"/>
    <dgm:cxn modelId="{248AC349-349F-4A6E-8619-9A17EF541BDD}" type="presParOf" srcId="{3ED273BF-36F8-4505-9595-B5E0DFA080F0}" destId="{F3428606-B1BE-4D97-9C20-37E5574EC96C}" srcOrd="3" destOrd="0" presId="urn:microsoft.com/office/officeart/2005/8/layout/radial4"/>
    <dgm:cxn modelId="{C35BD605-F033-42F9-9E9C-ACBC19124065}" type="presParOf" srcId="{3ED273BF-36F8-4505-9595-B5E0DFA080F0}" destId="{EE2C373D-CA83-463F-A49B-1D865BEA07F6}" srcOrd="4" destOrd="0" presId="urn:microsoft.com/office/officeart/2005/8/layout/radial4"/>
    <dgm:cxn modelId="{0D95E972-3DC2-4ED5-8E20-6CCE232B33C6}" type="presParOf" srcId="{3ED273BF-36F8-4505-9595-B5E0DFA080F0}" destId="{DA2FD45D-5F5E-4A2B-AA85-24F8799DFF8E}" srcOrd="5" destOrd="0" presId="urn:microsoft.com/office/officeart/2005/8/layout/radial4"/>
    <dgm:cxn modelId="{E9736E74-1C98-4D50-98BD-CC2D96AA185E}" type="presParOf" srcId="{3ED273BF-36F8-4505-9595-B5E0DFA080F0}" destId="{40F82D41-954E-4EC3-A6C6-3B82E57346E1}" srcOrd="6" destOrd="0" presId="urn:microsoft.com/office/officeart/2005/8/layout/radial4"/>
    <dgm:cxn modelId="{296590C4-67A7-4A66-AF9B-A6A914D6F6D6}" type="presParOf" srcId="{3ED273BF-36F8-4505-9595-B5E0DFA080F0}" destId="{33FA6D8A-C9EE-4DE3-8066-B7B6FEBC7C5C}" srcOrd="7" destOrd="0" presId="urn:microsoft.com/office/officeart/2005/8/layout/radial4"/>
    <dgm:cxn modelId="{077E435F-47AE-4157-AE46-10B3F11DC86F}" type="presParOf" srcId="{3ED273BF-36F8-4505-9595-B5E0DFA080F0}" destId="{FA8C2342-039A-4CAE-9F7A-B88F157737F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2CB83-5369-4394-B18E-F7BCB3CE6464}" type="doc">
      <dgm:prSet loTypeId="urn:microsoft.com/office/officeart/2005/8/layout/target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AEE15AED-6B19-4001-A9F0-923538C3C2D3}">
      <dgm:prSet phldrT="[Texto]" custT="1"/>
      <dgm:spPr/>
      <dgm:t>
        <a:bodyPr/>
        <a:lstStyle/>
        <a:p>
          <a:r>
            <a:rPr lang="es-ES" sz="6000" dirty="0"/>
            <a:t>¿Quiénes aportan?</a:t>
          </a:r>
          <a:endParaRPr lang="es-CL" sz="6000" dirty="0"/>
        </a:p>
      </dgm:t>
    </dgm:pt>
    <dgm:pt modelId="{C6C86505-E553-4094-9510-1EB2F1E242CD}" type="parTrans" cxnId="{16D2C0C3-4623-402D-B363-DB10740579EF}">
      <dgm:prSet/>
      <dgm:spPr/>
      <dgm:t>
        <a:bodyPr/>
        <a:lstStyle/>
        <a:p>
          <a:endParaRPr lang="es-CL"/>
        </a:p>
      </dgm:t>
    </dgm:pt>
    <dgm:pt modelId="{96C45B03-C545-4274-8BAC-0B69FFC5B7C5}" type="sibTrans" cxnId="{16D2C0C3-4623-402D-B363-DB10740579EF}">
      <dgm:prSet/>
      <dgm:spPr/>
      <dgm:t>
        <a:bodyPr/>
        <a:lstStyle/>
        <a:p>
          <a:endParaRPr lang="es-CL"/>
        </a:p>
      </dgm:t>
    </dgm:pt>
    <dgm:pt modelId="{9741F187-2BAF-41D9-AD84-52BE7E08218E}">
      <dgm:prSet phldrT="[Texto]"/>
      <dgm:spPr/>
      <dgm:t>
        <a:bodyPr/>
        <a:lstStyle/>
        <a:p>
          <a:r>
            <a:rPr lang="es-ES" dirty="0"/>
            <a:t>SUBDERE </a:t>
          </a:r>
          <a:endParaRPr lang="es-CL" dirty="0"/>
        </a:p>
      </dgm:t>
    </dgm:pt>
    <dgm:pt modelId="{2C58E408-1095-429E-8BC7-CB0A82313FAE}" type="parTrans" cxnId="{9A9ED6D3-2BB5-42C6-AA8A-1330CB342D4B}">
      <dgm:prSet/>
      <dgm:spPr/>
      <dgm:t>
        <a:bodyPr/>
        <a:lstStyle/>
        <a:p>
          <a:endParaRPr lang="es-CL"/>
        </a:p>
      </dgm:t>
    </dgm:pt>
    <dgm:pt modelId="{632A38C3-72EC-4DDF-97D1-8F79C8060FCE}" type="sibTrans" cxnId="{9A9ED6D3-2BB5-42C6-AA8A-1330CB342D4B}">
      <dgm:prSet/>
      <dgm:spPr/>
      <dgm:t>
        <a:bodyPr/>
        <a:lstStyle/>
        <a:p>
          <a:endParaRPr lang="es-CL"/>
        </a:p>
      </dgm:t>
    </dgm:pt>
    <dgm:pt modelId="{027C626A-1F85-4817-999B-AE8567CC18D9}">
      <dgm:prSet phldrT="[Texto]"/>
      <dgm:spPr/>
      <dgm:t>
        <a:bodyPr/>
        <a:lstStyle/>
        <a:p>
          <a:r>
            <a:rPr lang="es-ES" dirty="0" err="1"/>
            <a:t>GOREs</a:t>
          </a:r>
          <a:endParaRPr lang="es-CL" dirty="0"/>
        </a:p>
      </dgm:t>
    </dgm:pt>
    <dgm:pt modelId="{2E5EBDF4-6241-4849-9F3F-638C2E182910}" type="parTrans" cxnId="{C8CAB552-F634-4E05-A412-B669D5CAEF66}">
      <dgm:prSet/>
      <dgm:spPr/>
      <dgm:t>
        <a:bodyPr/>
        <a:lstStyle/>
        <a:p>
          <a:endParaRPr lang="es-CL"/>
        </a:p>
      </dgm:t>
    </dgm:pt>
    <dgm:pt modelId="{2048299F-2990-4D6B-94B2-E9FB3B198369}" type="sibTrans" cxnId="{C8CAB552-F634-4E05-A412-B669D5CAEF66}">
      <dgm:prSet/>
      <dgm:spPr/>
      <dgm:t>
        <a:bodyPr/>
        <a:lstStyle/>
        <a:p>
          <a:endParaRPr lang="es-CL"/>
        </a:p>
      </dgm:t>
    </dgm:pt>
    <dgm:pt modelId="{F2E5C03A-AB1F-438F-801F-602D58FDD279}">
      <dgm:prSet phldrT="[Texto]"/>
      <dgm:spPr/>
      <dgm:t>
        <a:bodyPr/>
        <a:lstStyle/>
        <a:p>
          <a:r>
            <a:rPr lang="es-ES" dirty="0"/>
            <a:t>Organismos sectoriales (MOP, MINVU, otros)</a:t>
          </a:r>
          <a:endParaRPr lang="es-CL" dirty="0"/>
        </a:p>
      </dgm:t>
    </dgm:pt>
    <dgm:pt modelId="{58127B34-4712-4B2B-9097-4E5C712670E9}" type="parTrans" cxnId="{CBF2BAB6-00F4-49B9-81A9-0CA3299A6C98}">
      <dgm:prSet/>
      <dgm:spPr/>
      <dgm:t>
        <a:bodyPr/>
        <a:lstStyle/>
        <a:p>
          <a:endParaRPr lang="es-CL"/>
        </a:p>
      </dgm:t>
    </dgm:pt>
    <dgm:pt modelId="{3A203DDA-6C6B-4EBC-BCC0-7DFA684C168A}" type="sibTrans" cxnId="{CBF2BAB6-00F4-49B9-81A9-0CA3299A6C98}">
      <dgm:prSet/>
      <dgm:spPr/>
      <dgm:t>
        <a:bodyPr/>
        <a:lstStyle/>
        <a:p>
          <a:endParaRPr lang="es-CL"/>
        </a:p>
      </dgm:t>
    </dgm:pt>
    <dgm:pt modelId="{072F6E9C-7AC8-4857-B8E8-84A53B119CC0}" type="pres">
      <dgm:prSet presAssocID="{E602CB83-5369-4394-B18E-F7BCB3CE646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C99F0E4-4A65-4380-A120-60432F20A7C4}" type="pres">
      <dgm:prSet presAssocID="{E602CB83-5369-4394-B18E-F7BCB3CE6464}" presName="outerBox" presStyleCnt="0"/>
      <dgm:spPr/>
    </dgm:pt>
    <dgm:pt modelId="{C33DBABE-1238-4798-8394-54557076131D}" type="pres">
      <dgm:prSet presAssocID="{E602CB83-5369-4394-B18E-F7BCB3CE6464}" presName="outerBoxParent" presStyleLbl="node1" presStyleIdx="0" presStyleCnt="1" custLinFactNeighborX="-1110"/>
      <dgm:spPr/>
      <dgm:t>
        <a:bodyPr/>
        <a:lstStyle/>
        <a:p>
          <a:endParaRPr lang="es-CL"/>
        </a:p>
      </dgm:t>
    </dgm:pt>
    <dgm:pt modelId="{7714239C-A6DE-4DAC-A8CB-3509DDD212AF}" type="pres">
      <dgm:prSet presAssocID="{E602CB83-5369-4394-B18E-F7BCB3CE6464}" presName="outerBoxChildren" presStyleCnt="0"/>
      <dgm:spPr/>
    </dgm:pt>
    <dgm:pt modelId="{7EA1CC3B-C740-4BCB-B02A-6BEE655A7129}" type="pres">
      <dgm:prSet presAssocID="{9741F187-2BAF-41D9-AD84-52BE7E08218E}" presName="o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2663C6-5EE4-4182-A144-DAB5DBD83077}" type="pres">
      <dgm:prSet presAssocID="{632A38C3-72EC-4DDF-97D1-8F79C8060FCE}" presName="outerSibTrans" presStyleCnt="0"/>
      <dgm:spPr/>
    </dgm:pt>
    <dgm:pt modelId="{4B55E210-C9C3-49D1-90DF-9F63255D57A6}" type="pres">
      <dgm:prSet presAssocID="{027C626A-1F85-4817-999B-AE8567CC18D9}" presName="o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D9A554-351D-4E30-947A-9F84F0791B5A}" type="pres">
      <dgm:prSet presAssocID="{2048299F-2990-4D6B-94B2-E9FB3B198369}" presName="outerSibTrans" presStyleCnt="0"/>
      <dgm:spPr/>
    </dgm:pt>
    <dgm:pt modelId="{9085FFA9-07E2-442F-9383-577DF58F9657}" type="pres">
      <dgm:prSet presAssocID="{F2E5C03A-AB1F-438F-801F-602D58FDD279}" presName="o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CEF65B1-87DC-431F-9E5A-54FDF9C3D127}" type="presOf" srcId="{027C626A-1F85-4817-999B-AE8567CC18D9}" destId="{4B55E210-C9C3-49D1-90DF-9F63255D57A6}" srcOrd="0" destOrd="0" presId="urn:microsoft.com/office/officeart/2005/8/layout/target2"/>
    <dgm:cxn modelId="{28E52202-10AF-465E-932D-0A26BE9F6828}" type="presOf" srcId="{F2E5C03A-AB1F-438F-801F-602D58FDD279}" destId="{9085FFA9-07E2-442F-9383-577DF58F9657}" srcOrd="0" destOrd="0" presId="urn:microsoft.com/office/officeart/2005/8/layout/target2"/>
    <dgm:cxn modelId="{EBA9B8D5-83D5-4414-8191-B6AD947B5744}" type="presOf" srcId="{E602CB83-5369-4394-B18E-F7BCB3CE6464}" destId="{072F6E9C-7AC8-4857-B8E8-84A53B119CC0}" srcOrd="0" destOrd="0" presId="urn:microsoft.com/office/officeart/2005/8/layout/target2"/>
    <dgm:cxn modelId="{C8CAB552-F634-4E05-A412-B669D5CAEF66}" srcId="{AEE15AED-6B19-4001-A9F0-923538C3C2D3}" destId="{027C626A-1F85-4817-999B-AE8567CC18D9}" srcOrd="1" destOrd="0" parTransId="{2E5EBDF4-6241-4849-9F3F-638C2E182910}" sibTransId="{2048299F-2990-4D6B-94B2-E9FB3B198369}"/>
    <dgm:cxn modelId="{9A9ED6D3-2BB5-42C6-AA8A-1330CB342D4B}" srcId="{AEE15AED-6B19-4001-A9F0-923538C3C2D3}" destId="{9741F187-2BAF-41D9-AD84-52BE7E08218E}" srcOrd="0" destOrd="0" parTransId="{2C58E408-1095-429E-8BC7-CB0A82313FAE}" sibTransId="{632A38C3-72EC-4DDF-97D1-8F79C8060FCE}"/>
    <dgm:cxn modelId="{CBF2BAB6-00F4-49B9-81A9-0CA3299A6C98}" srcId="{AEE15AED-6B19-4001-A9F0-923538C3C2D3}" destId="{F2E5C03A-AB1F-438F-801F-602D58FDD279}" srcOrd="2" destOrd="0" parTransId="{58127B34-4712-4B2B-9097-4E5C712670E9}" sibTransId="{3A203DDA-6C6B-4EBC-BCC0-7DFA684C168A}"/>
    <dgm:cxn modelId="{16D2C0C3-4623-402D-B363-DB10740579EF}" srcId="{E602CB83-5369-4394-B18E-F7BCB3CE6464}" destId="{AEE15AED-6B19-4001-A9F0-923538C3C2D3}" srcOrd="0" destOrd="0" parTransId="{C6C86505-E553-4094-9510-1EB2F1E242CD}" sibTransId="{96C45B03-C545-4274-8BAC-0B69FFC5B7C5}"/>
    <dgm:cxn modelId="{94BEEBF8-FD2A-4B13-A665-F07B0703EF92}" type="presOf" srcId="{AEE15AED-6B19-4001-A9F0-923538C3C2D3}" destId="{C33DBABE-1238-4798-8394-54557076131D}" srcOrd="0" destOrd="0" presId="urn:microsoft.com/office/officeart/2005/8/layout/target2"/>
    <dgm:cxn modelId="{8C851959-1622-49E9-AFF0-76378AC7EF62}" type="presOf" srcId="{9741F187-2BAF-41D9-AD84-52BE7E08218E}" destId="{7EA1CC3B-C740-4BCB-B02A-6BEE655A7129}" srcOrd="0" destOrd="0" presId="urn:microsoft.com/office/officeart/2005/8/layout/target2"/>
    <dgm:cxn modelId="{42752375-C065-4630-9E8B-68CF20C7F464}" type="presParOf" srcId="{072F6E9C-7AC8-4857-B8E8-84A53B119CC0}" destId="{5C99F0E4-4A65-4380-A120-60432F20A7C4}" srcOrd="0" destOrd="0" presId="urn:microsoft.com/office/officeart/2005/8/layout/target2"/>
    <dgm:cxn modelId="{63CD92E7-BC96-407C-B2C7-7291AC3C2229}" type="presParOf" srcId="{5C99F0E4-4A65-4380-A120-60432F20A7C4}" destId="{C33DBABE-1238-4798-8394-54557076131D}" srcOrd="0" destOrd="0" presId="urn:microsoft.com/office/officeart/2005/8/layout/target2"/>
    <dgm:cxn modelId="{56F2DDCA-F901-4176-994D-53662A1229F9}" type="presParOf" srcId="{5C99F0E4-4A65-4380-A120-60432F20A7C4}" destId="{7714239C-A6DE-4DAC-A8CB-3509DDD212AF}" srcOrd="1" destOrd="0" presId="urn:microsoft.com/office/officeart/2005/8/layout/target2"/>
    <dgm:cxn modelId="{ED8A8119-351A-44B1-9F8F-1E6F1CC02101}" type="presParOf" srcId="{7714239C-A6DE-4DAC-A8CB-3509DDD212AF}" destId="{7EA1CC3B-C740-4BCB-B02A-6BEE655A7129}" srcOrd="0" destOrd="0" presId="urn:microsoft.com/office/officeart/2005/8/layout/target2"/>
    <dgm:cxn modelId="{0BCB59B9-1E13-44E3-B2E5-1501B5A99762}" type="presParOf" srcId="{7714239C-A6DE-4DAC-A8CB-3509DDD212AF}" destId="{792663C6-5EE4-4182-A144-DAB5DBD83077}" srcOrd="1" destOrd="0" presId="urn:microsoft.com/office/officeart/2005/8/layout/target2"/>
    <dgm:cxn modelId="{97560C74-4A07-41E8-BD16-4606AB958950}" type="presParOf" srcId="{7714239C-A6DE-4DAC-A8CB-3509DDD212AF}" destId="{4B55E210-C9C3-49D1-90DF-9F63255D57A6}" srcOrd="2" destOrd="0" presId="urn:microsoft.com/office/officeart/2005/8/layout/target2"/>
    <dgm:cxn modelId="{2F7B1CEF-8054-4F3E-8521-942F1F2DC67A}" type="presParOf" srcId="{7714239C-A6DE-4DAC-A8CB-3509DDD212AF}" destId="{15D9A554-351D-4E30-947A-9F84F0791B5A}" srcOrd="3" destOrd="0" presId="urn:microsoft.com/office/officeart/2005/8/layout/target2"/>
    <dgm:cxn modelId="{43B3299F-DD86-4976-8305-0B454B2A4C74}" type="presParOf" srcId="{7714239C-A6DE-4DAC-A8CB-3509DDD212AF}" destId="{9085FFA9-07E2-442F-9383-577DF58F965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653CA-7FA4-4F55-AE97-6B5A3471744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1FF9F8C-208D-4C79-96DA-1B4406C34DF3}">
      <dgm:prSet phldrT="[Texto]" custT="1"/>
      <dgm:spPr/>
      <dgm:t>
        <a:bodyPr/>
        <a:lstStyle/>
        <a:p>
          <a:r>
            <a:rPr lang="es-ES" sz="1900" dirty="0"/>
            <a:t>Elaboración Política Nacional Zonas Extremas </a:t>
          </a:r>
        </a:p>
        <a:p>
          <a:r>
            <a:rPr lang="es-ES" sz="1400" dirty="0"/>
            <a:t>(Mayo-Diciembre  2022)</a:t>
          </a:r>
        </a:p>
      </dgm:t>
    </dgm:pt>
    <dgm:pt modelId="{D5934A1B-CBA8-4B10-A2DC-FA8766CD79B4}" type="parTrans" cxnId="{2EE7898A-568B-4A2F-81A9-98E18C2EEC27}">
      <dgm:prSet/>
      <dgm:spPr/>
      <dgm:t>
        <a:bodyPr/>
        <a:lstStyle/>
        <a:p>
          <a:endParaRPr lang="es-ES"/>
        </a:p>
      </dgm:t>
    </dgm:pt>
    <dgm:pt modelId="{EDDEA623-4051-4A44-ADA4-A1134FEDAC12}" type="sibTrans" cxnId="{2EE7898A-568B-4A2F-81A9-98E18C2EEC27}">
      <dgm:prSet/>
      <dgm:spPr/>
      <dgm:t>
        <a:bodyPr/>
        <a:lstStyle/>
        <a:p>
          <a:endParaRPr lang="es-ES"/>
        </a:p>
      </dgm:t>
    </dgm:pt>
    <dgm:pt modelId="{51A97FE8-40CE-45C7-84BB-1578284D453E}">
      <dgm:prSet phldrT="[Texto]" custT="1"/>
      <dgm:spPr/>
      <dgm:t>
        <a:bodyPr/>
        <a:lstStyle/>
        <a:p>
          <a:r>
            <a:rPr lang="es-ES" sz="1900" dirty="0"/>
            <a:t>Publicación y puesta en marcha</a:t>
          </a:r>
        </a:p>
        <a:p>
          <a:r>
            <a:rPr lang="es-ES" sz="1400" dirty="0"/>
            <a:t>(Enero – Marzo 2023)</a:t>
          </a:r>
        </a:p>
      </dgm:t>
    </dgm:pt>
    <dgm:pt modelId="{C415E7CF-25A6-40ED-934A-3EB0D3474E83}" type="parTrans" cxnId="{C35A054E-9CF3-484F-9EE1-CA7060F0B455}">
      <dgm:prSet/>
      <dgm:spPr/>
      <dgm:t>
        <a:bodyPr/>
        <a:lstStyle/>
        <a:p>
          <a:endParaRPr lang="es-ES"/>
        </a:p>
      </dgm:t>
    </dgm:pt>
    <dgm:pt modelId="{AA4C5A9E-8DBE-479D-B504-8DA5703C49E3}" type="sibTrans" cxnId="{C35A054E-9CF3-484F-9EE1-CA7060F0B455}">
      <dgm:prSet/>
      <dgm:spPr/>
      <dgm:t>
        <a:bodyPr/>
        <a:lstStyle/>
        <a:p>
          <a:endParaRPr lang="es-ES"/>
        </a:p>
      </dgm:t>
    </dgm:pt>
    <dgm:pt modelId="{2AD4AD6D-DCBF-4B84-8CDC-D72ACA0AF9B5}">
      <dgm:prSet phldrT="[Texto]"/>
      <dgm:spPr/>
      <dgm:t>
        <a:bodyPr/>
        <a:lstStyle/>
        <a:p>
          <a:r>
            <a:rPr lang="es-ES" dirty="0"/>
            <a:t>Elaboración y/o actualización de Planes de Desarrollo para Zonas Extremas por Gobierno Regional </a:t>
          </a:r>
        </a:p>
      </dgm:t>
    </dgm:pt>
    <dgm:pt modelId="{8DC9299C-97E5-4FB9-9BEC-9781255C24BD}" type="parTrans" cxnId="{4EFB7560-2886-4D68-B561-D70B9DC1C914}">
      <dgm:prSet/>
      <dgm:spPr/>
      <dgm:t>
        <a:bodyPr/>
        <a:lstStyle/>
        <a:p>
          <a:endParaRPr lang="es-ES"/>
        </a:p>
      </dgm:t>
    </dgm:pt>
    <dgm:pt modelId="{4D1288AE-0909-4A00-A51C-B1C1ABA34099}" type="sibTrans" cxnId="{4EFB7560-2886-4D68-B561-D70B9DC1C914}">
      <dgm:prSet/>
      <dgm:spPr/>
      <dgm:t>
        <a:bodyPr/>
        <a:lstStyle/>
        <a:p>
          <a:endParaRPr lang="es-ES"/>
        </a:p>
      </dgm:t>
    </dgm:pt>
    <dgm:pt modelId="{064BF42E-C718-4D17-B280-D60D6B9A7C6A}" type="pres">
      <dgm:prSet presAssocID="{49B653CA-7FA4-4F55-AE97-6B5A34717443}" presName="Name0" presStyleCnt="0">
        <dgm:presLayoutVars>
          <dgm:dir/>
          <dgm:resizeHandles val="exact"/>
        </dgm:presLayoutVars>
      </dgm:prSet>
      <dgm:spPr/>
    </dgm:pt>
    <dgm:pt modelId="{96F9D0E4-DB9C-4132-80A5-DBB811CDF722}" type="pres">
      <dgm:prSet presAssocID="{E1FF9F8C-208D-4C79-96DA-1B4406C34D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7C4E4E-8FCF-4C15-A5F4-06BE6FC04013}" type="pres">
      <dgm:prSet presAssocID="{EDDEA623-4051-4A44-ADA4-A1134FEDAC12}" presName="sibTrans" presStyleLbl="sibTrans2D1" presStyleIdx="0" presStyleCnt="2"/>
      <dgm:spPr/>
      <dgm:t>
        <a:bodyPr/>
        <a:lstStyle/>
        <a:p>
          <a:endParaRPr lang="es-CL"/>
        </a:p>
      </dgm:t>
    </dgm:pt>
    <dgm:pt modelId="{1C3135C7-79E6-45A9-9FBD-26151C97C8E5}" type="pres">
      <dgm:prSet presAssocID="{EDDEA623-4051-4A44-ADA4-A1134FEDAC12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5BD14192-9F5B-48B2-A1BD-A5FCDA350997}" type="pres">
      <dgm:prSet presAssocID="{51A97FE8-40CE-45C7-84BB-1578284D45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C98E34-3B06-41CF-8947-15B52CF1A1BB}" type="pres">
      <dgm:prSet presAssocID="{AA4C5A9E-8DBE-479D-B504-8DA5703C49E3}" presName="sibTrans" presStyleLbl="sibTrans2D1" presStyleIdx="1" presStyleCnt="2"/>
      <dgm:spPr/>
      <dgm:t>
        <a:bodyPr/>
        <a:lstStyle/>
        <a:p>
          <a:endParaRPr lang="es-CL"/>
        </a:p>
      </dgm:t>
    </dgm:pt>
    <dgm:pt modelId="{031F8EA9-C90E-4966-A5A9-0EF2C595B1C0}" type="pres">
      <dgm:prSet presAssocID="{AA4C5A9E-8DBE-479D-B504-8DA5703C49E3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035326C8-555C-4449-9C32-877A7E7245B1}" type="pres">
      <dgm:prSet presAssocID="{2AD4AD6D-DCBF-4B84-8CDC-D72ACA0AF9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220CC4F-EC3F-475A-829F-F102AC7647C2}" type="presOf" srcId="{E1FF9F8C-208D-4C79-96DA-1B4406C34DF3}" destId="{96F9D0E4-DB9C-4132-80A5-DBB811CDF722}" srcOrd="0" destOrd="0" presId="urn:microsoft.com/office/officeart/2005/8/layout/process1"/>
    <dgm:cxn modelId="{8F98121B-8B31-4F2D-9449-A9488AD33DD6}" type="presOf" srcId="{AA4C5A9E-8DBE-479D-B504-8DA5703C49E3}" destId="{06C98E34-3B06-41CF-8947-15B52CF1A1BB}" srcOrd="0" destOrd="0" presId="urn:microsoft.com/office/officeart/2005/8/layout/process1"/>
    <dgm:cxn modelId="{BA2C68CA-A923-4AC9-A3EF-FD56BA2FEF6F}" type="presOf" srcId="{EDDEA623-4051-4A44-ADA4-A1134FEDAC12}" destId="{EE7C4E4E-8FCF-4C15-A5F4-06BE6FC04013}" srcOrd="0" destOrd="0" presId="urn:microsoft.com/office/officeart/2005/8/layout/process1"/>
    <dgm:cxn modelId="{E07D8A52-C15C-4ED2-9C5A-DE3F98A5F01E}" type="presOf" srcId="{EDDEA623-4051-4A44-ADA4-A1134FEDAC12}" destId="{1C3135C7-79E6-45A9-9FBD-26151C97C8E5}" srcOrd="1" destOrd="0" presId="urn:microsoft.com/office/officeart/2005/8/layout/process1"/>
    <dgm:cxn modelId="{579688AC-9E0F-497C-BB71-3717080DAE39}" type="presOf" srcId="{49B653CA-7FA4-4F55-AE97-6B5A34717443}" destId="{064BF42E-C718-4D17-B280-D60D6B9A7C6A}" srcOrd="0" destOrd="0" presId="urn:microsoft.com/office/officeart/2005/8/layout/process1"/>
    <dgm:cxn modelId="{A09C7893-DAEA-43E1-916B-E917733EBBAC}" type="presOf" srcId="{51A97FE8-40CE-45C7-84BB-1578284D453E}" destId="{5BD14192-9F5B-48B2-A1BD-A5FCDA350997}" srcOrd="0" destOrd="0" presId="urn:microsoft.com/office/officeart/2005/8/layout/process1"/>
    <dgm:cxn modelId="{4EFB7560-2886-4D68-B561-D70B9DC1C914}" srcId="{49B653CA-7FA4-4F55-AE97-6B5A34717443}" destId="{2AD4AD6D-DCBF-4B84-8CDC-D72ACA0AF9B5}" srcOrd="2" destOrd="0" parTransId="{8DC9299C-97E5-4FB9-9BEC-9781255C24BD}" sibTransId="{4D1288AE-0909-4A00-A51C-B1C1ABA34099}"/>
    <dgm:cxn modelId="{C35A054E-9CF3-484F-9EE1-CA7060F0B455}" srcId="{49B653CA-7FA4-4F55-AE97-6B5A34717443}" destId="{51A97FE8-40CE-45C7-84BB-1578284D453E}" srcOrd="1" destOrd="0" parTransId="{C415E7CF-25A6-40ED-934A-3EB0D3474E83}" sibTransId="{AA4C5A9E-8DBE-479D-B504-8DA5703C49E3}"/>
    <dgm:cxn modelId="{CED5D5B3-F8E4-4733-BE36-4DAAA09E483A}" type="presOf" srcId="{AA4C5A9E-8DBE-479D-B504-8DA5703C49E3}" destId="{031F8EA9-C90E-4966-A5A9-0EF2C595B1C0}" srcOrd="1" destOrd="0" presId="urn:microsoft.com/office/officeart/2005/8/layout/process1"/>
    <dgm:cxn modelId="{2EE7898A-568B-4A2F-81A9-98E18C2EEC27}" srcId="{49B653CA-7FA4-4F55-AE97-6B5A34717443}" destId="{E1FF9F8C-208D-4C79-96DA-1B4406C34DF3}" srcOrd="0" destOrd="0" parTransId="{D5934A1B-CBA8-4B10-A2DC-FA8766CD79B4}" sibTransId="{EDDEA623-4051-4A44-ADA4-A1134FEDAC12}"/>
    <dgm:cxn modelId="{5AC8E677-146F-4ABC-9082-572ACFB0CB80}" type="presOf" srcId="{2AD4AD6D-DCBF-4B84-8CDC-D72ACA0AF9B5}" destId="{035326C8-555C-4449-9C32-877A7E7245B1}" srcOrd="0" destOrd="0" presId="urn:microsoft.com/office/officeart/2005/8/layout/process1"/>
    <dgm:cxn modelId="{E80C93D9-8CB6-4DB0-AE0C-94318F1A1788}" type="presParOf" srcId="{064BF42E-C718-4D17-B280-D60D6B9A7C6A}" destId="{96F9D0E4-DB9C-4132-80A5-DBB811CDF722}" srcOrd="0" destOrd="0" presId="urn:microsoft.com/office/officeart/2005/8/layout/process1"/>
    <dgm:cxn modelId="{805F37AC-AF9B-4E67-B812-F2C6D0B09143}" type="presParOf" srcId="{064BF42E-C718-4D17-B280-D60D6B9A7C6A}" destId="{EE7C4E4E-8FCF-4C15-A5F4-06BE6FC04013}" srcOrd="1" destOrd="0" presId="urn:microsoft.com/office/officeart/2005/8/layout/process1"/>
    <dgm:cxn modelId="{0173A116-808F-4D6F-B46F-BBFA6A796061}" type="presParOf" srcId="{EE7C4E4E-8FCF-4C15-A5F4-06BE6FC04013}" destId="{1C3135C7-79E6-45A9-9FBD-26151C97C8E5}" srcOrd="0" destOrd="0" presId="urn:microsoft.com/office/officeart/2005/8/layout/process1"/>
    <dgm:cxn modelId="{034D9069-838C-4815-8008-14A6BCB7235B}" type="presParOf" srcId="{064BF42E-C718-4D17-B280-D60D6B9A7C6A}" destId="{5BD14192-9F5B-48B2-A1BD-A5FCDA350997}" srcOrd="2" destOrd="0" presId="urn:microsoft.com/office/officeart/2005/8/layout/process1"/>
    <dgm:cxn modelId="{8BA0685B-8C2C-4656-AE2D-CE4A252BF880}" type="presParOf" srcId="{064BF42E-C718-4D17-B280-D60D6B9A7C6A}" destId="{06C98E34-3B06-41CF-8947-15B52CF1A1BB}" srcOrd="3" destOrd="0" presId="urn:microsoft.com/office/officeart/2005/8/layout/process1"/>
    <dgm:cxn modelId="{A929D744-4BA7-4E7B-B573-7B38017A95D0}" type="presParOf" srcId="{06C98E34-3B06-41CF-8947-15B52CF1A1BB}" destId="{031F8EA9-C90E-4966-A5A9-0EF2C595B1C0}" srcOrd="0" destOrd="0" presId="urn:microsoft.com/office/officeart/2005/8/layout/process1"/>
    <dgm:cxn modelId="{E870DCED-FA11-4682-917E-E63478515943}" type="presParOf" srcId="{064BF42E-C718-4D17-B280-D60D6B9A7C6A}" destId="{035326C8-555C-4449-9C32-877A7E7245B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3D0AF-ED87-4AD7-A6F3-4B27FB7B0712}" type="datetimeFigureOut">
              <a:rPr lang="es-MX" smtClean="0"/>
              <a:t>09/01/2023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7ECC7-70C1-440C-A00F-BD0A10EB8E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57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38DC2-4BC4-2349-960C-7A867C12E40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3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6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8238DC2-4BC4-2349-960C-7A867C12E401}" type="slidenum">
              <a:rPr kumimoji="0" lang="es-C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43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38DC2-4BC4-2349-960C-7A867C12E401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1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15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59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43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Agregar desafio en el seguimiento (minuta)</a:t>
            </a:r>
            <a:endParaRPr/>
          </a:p>
        </p:txBody>
      </p:sp>
      <p:sp>
        <p:nvSpPr>
          <p:cNvPr id="246" name="Google Shape;24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80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38DC2-4BC4-2349-960C-7A867C12E401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8567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38DC2-4BC4-2349-960C-7A867C12E401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150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20343-441B-4919-941C-634C38B76588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111F7-395A-42EB-97AB-F64CC2C09F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5ADD4EB-4A9C-DE4E-B00C-5C7C8DF5A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960"/>
          <a:stretch/>
        </p:blipFill>
        <p:spPr>
          <a:xfrm>
            <a:off x="89502" y="3864733"/>
            <a:ext cx="12192000" cy="299326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59B04E8-E548-D343-A67D-8FFCDAA13E12}"/>
              </a:ext>
            </a:extLst>
          </p:cNvPr>
          <p:cNvGrpSpPr/>
          <p:nvPr userDrawn="1"/>
        </p:nvGrpSpPr>
        <p:grpSpPr>
          <a:xfrm>
            <a:off x="4311650" y="6678386"/>
            <a:ext cx="3568701" cy="216380"/>
            <a:chOff x="508001" y="6727371"/>
            <a:chExt cx="3073400" cy="13062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9FFD944-B3C2-FC44-9F50-5EE1E1C1619F}"/>
                </a:ext>
              </a:extLst>
            </p:cNvPr>
            <p:cNvSpPr/>
            <p:nvPr userDrawn="1"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154FD803-E801-254D-B20C-360BF4F52DE0}"/>
                </a:ext>
              </a:extLst>
            </p:cNvPr>
            <p:cNvSpPr/>
            <p:nvPr userDrawn="1"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D636C00-915B-1E4D-A853-CABE2DC9DD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0142" y="369833"/>
            <a:ext cx="1471715" cy="13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967E-D0D3-474D-A9AF-5BEB37F986C4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3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3C392-9B27-3E4D-BD71-3E1FC845765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3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E843187-219B-0E49-A9F6-74140C34B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300" y="2038350"/>
            <a:ext cx="3073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BFE089A-73E5-4C47-BF83-0D5295B5AC8E}"/>
              </a:ext>
            </a:extLst>
          </p:cNvPr>
          <p:cNvGrpSpPr/>
          <p:nvPr userDrawn="1"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56AE59EB-817F-5B4A-86F6-960B87CFAC6A}"/>
                </a:ext>
              </a:extLst>
            </p:cNvPr>
            <p:cNvSpPr/>
            <p:nvPr userDrawn="1"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4DBE14CD-08DB-0940-AFB5-60756E89D8A8}"/>
                </a:ext>
              </a:extLst>
            </p:cNvPr>
            <p:cNvSpPr/>
            <p:nvPr userDrawn="1"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8C3C126-4646-F744-94A0-D5D73E76F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5002" y="312034"/>
            <a:ext cx="1761997" cy="15945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90DF124-D48C-F146-B21B-B2A7E76FE1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39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gobCL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003004DF-7C0E-9444-AA4F-DC6F7EC45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L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5F07328A-4BCF-7646-A269-A3FE2F6A0C66}"/>
              </a:ext>
            </a:extLst>
          </p:cNvPr>
          <p:cNvSpPr txBox="1">
            <a:spLocks/>
          </p:cNvSpPr>
          <p:nvPr userDrawn="1"/>
        </p:nvSpPr>
        <p:spPr>
          <a:xfrm>
            <a:off x="1524000" y="5494437"/>
            <a:ext cx="9144000" cy="42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obCL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-LIGHT" panose="02000603050000020004" pitchFamily="2" charset="77"/>
                <a:ea typeface="+mn-ea"/>
                <a:cs typeface="+mn-cs"/>
              </a:rPr>
              <a:t>Haz clic para editar el estilo de subtítulo del patrón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BCL-LIGHT" panose="02000603050000020004" pitchFamily="2" charset="77"/>
              <a:ea typeface="+mn-ea"/>
              <a:cs typeface="+mn-cs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BA800ED-607F-F84B-B80C-01E193DB96D9}"/>
              </a:ext>
            </a:extLst>
          </p:cNvPr>
          <p:cNvSpPr txBox="1">
            <a:spLocks/>
          </p:cNvSpPr>
          <p:nvPr userDrawn="1"/>
        </p:nvSpPr>
        <p:spPr>
          <a:xfrm>
            <a:off x="1524000" y="6073857"/>
            <a:ext cx="9144000" cy="42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obCL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t>SUBDERE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85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BFE089A-73E5-4C47-BF83-0D5295B5AC8E}"/>
              </a:ext>
            </a:extLst>
          </p:cNvPr>
          <p:cNvGrpSpPr/>
          <p:nvPr userDrawn="1"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56AE59EB-817F-5B4A-86F6-960B87CFAC6A}"/>
                </a:ext>
              </a:extLst>
            </p:cNvPr>
            <p:cNvSpPr/>
            <p:nvPr userDrawn="1"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4DBE14CD-08DB-0940-AFB5-60756E89D8A8}"/>
                </a:ext>
              </a:extLst>
            </p:cNvPr>
            <p:cNvSpPr/>
            <p:nvPr userDrawn="1"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8C3C126-4646-F744-94A0-D5D73E76F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5002" y="312034"/>
            <a:ext cx="1761997" cy="15945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90DF124-D48C-F146-B21B-B2A7E76FE1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39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gobCL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003004DF-7C0E-9444-AA4F-DC6F7EC45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L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BA800ED-607F-F84B-B80C-01E193DB96D9}"/>
              </a:ext>
            </a:extLst>
          </p:cNvPr>
          <p:cNvSpPr txBox="1">
            <a:spLocks/>
          </p:cNvSpPr>
          <p:nvPr userDrawn="1"/>
        </p:nvSpPr>
        <p:spPr>
          <a:xfrm>
            <a:off x="1524000" y="6073857"/>
            <a:ext cx="9144000" cy="42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obCL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t>SUBDERE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06CFA76-0D52-EE4C-A4BC-DA3C4FEDE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50501"/>
            <a:ext cx="9144000" cy="63410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47052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4F3CFA16-522A-6F46-A820-8C2341552E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4567" y="0"/>
            <a:ext cx="4587433" cy="6858000"/>
          </a:xfrm>
        </p:spPr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7A717D-B66F-C04E-8B8D-77C43C9D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565899"/>
            <a:ext cx="709656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8FCADB-C625-8744-AACB-D0457CCC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4445624"/>
            <a:ext cx="70965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FE8514-2E04-B242-BE98-266D9FE2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1" y="6212511"/>
            <a:ext cx="124777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FFBDB-2FBF-9E49-95AB-C4F919A7258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D296DA-677C-2640-94CA-739EF6E9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21251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8A927E-C5EB-B044-AE1D-F9EAE472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6" y="6209417"/>
            <a:ext cx="12477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FE74F8A5-F423-1544-9D3B-AED7DD8D63E2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24BE0CF2-9D51-C245-85B1-CB67DF438CE4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E3B65CD1-4C96-C645-BA4C-EDCED9BB50B0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8D59763-E74D-E648-A42E-C293ECFC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1" y="5367759"/>
            <a:ext cx="1502402" cy="13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gráfico 10">
            <a:extLst>
              <a:ext uri="{FF2B5EF4-FFF2-40B4-BE49-F238E27FC236}">
                <a16:creationId xmlns:a16="http://schemas.microsoft.com/office/drawing/2014/main" xmlns="" id="{20DE37F9-0970-194B-8160-97770906434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7999" y="246063"/>
            <a:ext cx="11274427" cy="492612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C42753-FD7F-CF47-AC55-8D454A81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24" y="5286998"/>
            <a:ext cx="11265378" cy="6971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B8DE177-C272-D449-A2D5-0AF143AEE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9BC6E841-E6D6-3943-B4AD-6FFD2800FE27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9AA418E5-39FF-0140-9114-781F630B6A05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40842D5E-4EE6-9F41-A43D-B1E9FFEB10A4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A1CAB165-E414-C946-8318-E06E403C9D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999" y="6122988"/>
            <a:ext cx="11270203" cy="4889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171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20343-441B-4919-941C-634C38B76588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111F7-395A-42EB-97AB-F64CC2C09F2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5ADD4EB-4A9C-DE4E-B00C-5C7C8DF5A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960"/>
          <a:stretch/>
        </p:blipFill>
        <p:spPr>
          <a:xfrm>
            <a:off x="89502" y="3864733"/>
            <a:ext cx="12192000" cy="299326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B59B04E8-E548-D343-A67D-8FFCDAA13E12}"/>
              </a:ext>
            </a:extLst>
          </p:cNvPr>
          <p:cNvGrpSpPr/>
          <p:nvPr userDrawn="1"/>
        </p:nvGrpSpPr>
        <p:grpSpPr>
          <a:xfrm>
            <a:off x="4311650" y="6678386"/>
            <a:ext cx="3568701" cy="216380"/>
            <a:chOff x="508001" y="6727371"/>
            <a:chExt cx="3073400" cy="13062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9FFD944-B3C2-FC44-9F50-5EE1E1C1619F}"/>
                </a:ext>
              </a:extLst>
            </p:cNvPr>
            <p:cNvSpPr/>
            <p:nvPr userDrawn="1"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154FD803-E801-254D-B20C-360BF4F52DE0}"/>
                </a:ext>
              </a:extLst>
            </p:cNvPr>
            <p:cNvSpPr/>
            <p:nvPr userDrawn="1"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D636C00-915B-1E4D-A853-CABE2DC9DD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0142" y="369833"/>
            <a:ext cx="1471715" cy="13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15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20343-441B-4919-941C-634C38B76588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4179B48-65CE-D84E-BB12-D2A9E65EBEFF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6D20748F-F22E-3E41-969D-1F47DC3AFDB8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9636C1F5-6F43-8A43-B2AD-60468BE67BF7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10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9A4E6-CC45-C24B-A725-F39FE503B06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999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20343-441B-4919-941C-634C38B76588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4179B48-65CE-D84E-BB12-D2A9E65EBEFF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6D20748F-F22E-3E41-969D-1F47DC3AFDB8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9636C1F5-6F43-8A43-B2AD-60468BE67BF7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90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DF5E5-EBA5-CE43-A909-3ABFF45CE927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BD54220-1768-AA43-927C-4260FE36BCC3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BBA79C97-6E39-0A46-8D0C-73078C80E5E3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60D0BE58-F720-0446-95DB-08BCCC397BB6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3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1E0A2-20E0-5C43-BEC4-67C57F41C78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9A4E6-CC45-C24B-A725-F39FE503B06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4064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2447A-6EF0-6B46-A43E-BE61731D1E2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0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FCDC7-95DD-EA4B-A097-B219B7F04E0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383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DA0F8-0EBC-C94E-ABF1-78DFF79072F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73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967E-D0D3-474D-A9AF-5BEB37F986C4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046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3C392-9B27-3E4D-BD71-3E1FC845765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32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E843187-219B-0E49-A9F6-74140C34B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300" y="2038350"/>
            <a:ext cx="3073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0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BFE089A-73E5-4C47-BF83-0D5295B5AC8E}"/>
              </a:ext>
            </a:extLst>
          </p:cNvPr>
          <p:cNvGrpSpPr/>
          <p:nvPr userDrawn="1"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56AE59EB-817F-5B4A-86F6-960B87CFAC6A}"/>
                </a:ext>
              </a:extLst>
            </p:cNvPr>
            <p:cNvSpPr/>
            <p:nvPr userDrawn="1"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4DBE14CD-08DB-0940-AFB5-60756E89D8A8}"/>
                </a:ext>
              </a:extLst>
            </p:cNvPr>
            <p:cNvSpPr/>
            <p:nvPr userDrawn="1"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8C3C126-4646-F744-94A0-D5D73E76F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5002" y="312034"/>
            <a:ext cx="1761997" cy="15945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90DF124-D48C-F146-B21B-B2A7E76FE1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39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gobCL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003004DF-7C0E-9444-AA4F-DC6F7EC45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L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5F07328A-4BCF-7646-A269-A3FE2F6A0C66}"/>
              </a:ext>
            </a:extLst>
          </p:cNvPr>
          <p:cNvSpPr txBox="1">
            <a:spLocks/>
          </p:cNvSpPr>
          <p:nvPr userDrawn="1"/>
        </p:nvSpPr>
        <p:spPr>
          <a:xfrm>
            <a:off x="1524000" y="5494437"/>
            <a:ext cx="9144000" cy="42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obCL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-LIGHT" panose="02000603050000020004" pitchFamily="2" charset="77"/>
                <a:ea typeface="+mn-ea"/>
                <a:cs typeface="+mn-cs"/>
              </a:rPr>
              <a:t>Haz clic para editar el estilo de subtítulo del patrón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BCL-LIGHT" panose="02000603050000020004" pitchFamily="2" charset="77"/>
              <a:ea typeface="+mn-ea"/>
              <a:cs typeface="+mn-cs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BA800ED-607F-F84B-B80C-01E193DB96D9}"/>
              </a:ext>
            </a:extLst>
          </p:cNvPr>
          <p:cNvSpPr txBox="1">
            <a:spLocks/>
          </p:cNvSpPr>
          <p:nvPr userDrawn="1"/>
        </p:nvSpPr>
        <p:spPr>
          <a:xfrm>
            <a:off x="1524000" y="6073857"/>
            <a:ext cx="9144000" cy="42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obCL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t>SUBDERE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36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9A4E6-CC45-C24B-A725-F39FE503B06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0714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BFE089A-73E5-4C47-BF83-0D5295B5AC8E}"/>
              </a:ext>
            </a:extLst>
          </p:cNvPr>
          <p:cNvGrpSpPr/>
          <p:nvPr userDrawn="1"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56AE59EB-817F-5B4A-86F6-960B87CFAC6A}"/>
                </a:ext>
              </a:extLst>
            </p:cNvPr>
            <p:cNvSpPr/>
            <p:nvPr userDrawn="1"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4DBE14CD-08DB-0940-AFB5-60756E89D8A8}"/>
                </a:ext>
              </a:extLst>
            </p:cNvPr>
            <p:cNvSpPr/>
            <p:nvPr userDrawn="1"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8C3C126-4646-F744-94A0-D5D73E76F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5002" y="312034"/>
            <a:ext cx="1761997" cy="15945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90DF124-D48C-F146-B21B-B2A7E76FE1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39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gobCL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003004DF-7C0E-9444-AA4F-DC6F7EC45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L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ABA800ED-607F-F84B-B80C-01E193DB96D9}"/>
              </a:ext>
            </a:extLst>
          </p:cNvPr>
          <p:cNvSpPr txBox="1">
            <a:spLocks/>
          </p:cNvSpPr>
          <p:nvPr userDrawn="1"/>
        </p:nvSpPr>
        <p:spPr>
          <a:xfrm>
            <a:off x="1524000" y="6073857"/>
            <a:ext cx="9144000" cy="42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obCL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bCL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 pitchFamily="2" charset="77"/>
                <a:ea typeface="+mn-ea"/>
                <a:cs typeface="+mn-cs"/>
              </a:rPr>
              <a:t>SUBDERE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bCL" pitchFamily="2" charset="77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06CFA76-0D52-EE4C-A4BC-DA3C4FEDE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50501"/>
            <a:ext cx="9144000" cy="63410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170909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4F3CFA16-522A-6F46-A820-8C2341552E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4567" y="0"/>
            <a:ext cx="4587433" cy="6858000"/>
          </a:xfrm>
        </p:spPr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7A717D-B66F-C04E-8B8D-77C43C9D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565899"/>
            <a:ext cx="709656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8FCADB-C625-8744-AACB-D0457CCC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4445624"/>
            <a:ext cx="70965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FE8514-2E04-B242-BE98-266D9FE2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1" y="6212511"/>
            <a:ext cx="124777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FFBDB-2FBF-9E49-95AB-C4F919A7258B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D296DA-677C-2640-94CA-739EF6E9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21251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8A927E-C5EB-B044-AE1D-F9EAE472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826" y="6209417"/>
            <a:ext cx="12477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FE74F8A5-F423-1544-9D3B-AED7DD8D63E2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24BE0CF2-9D51-C245-85B1-CB67DF438CE4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E3B65CD1-4C96-C645-BA4C-EDCED9BB50B0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8D59763-E74D-E648-A42E-C293ECFC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1" y="5367759"/>
            <a:ext cx="1502402" cy="13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9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gráfico 10">
            <a:extLst>
              <a:ext uri="{FF2B5EF4-FFF2-40B4-BE49-F238E27FC236}">
                <a16:creationId xmlns:a16="http://schemas.microsoft.com/office/drawing/2014/main" xmlns="" id="{20DE37F9-0970-194B-8160-97770906434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7999" y="246063"/>
            <a:ext cx="11274427" cy="492612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C42753-FD7F-CF47-AC55-8D454A81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24" y="5286998"/>
            <a:ext cx="11265378" cy="6971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B8DE177-C272-D449-A2D5-0AF143AEE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9BC6E841-E6D6-3943-B4AD-6FFD2800FE27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9AA418E5-39FF-0140-9114-781F630B6A05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40842D5E-4EE6-9F41-A43D-B1E9FFEB10A4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A1CAB165-E414-C946-8318-E06E403C9D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999" y="6122988"/>
            <a:ext cx="11270203" cy="4889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1433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1" name="Google Shape;21;p38"/>
          <p:cNvPicPr preferRelativeResize="0"/>
          <p:nvPr/>
        </p:nvPicPr>
        <p:blipFill rotWithShape="1">
          <a:blip r:embed="rId2">
            <a:alphaModFix/>
          </a:blip>
          <a:srcRect b="16959"/>
          <a:stretch/>
        </p:blipFill>
        <p:spPr>
          <a:xfrm>
            <a:off x="89502" y="3864733"/>
            <a:ext cx="12192000" cy="29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8"/>
          <p:cNvGrpSpPr/>
          <p:nvPr/>
        </p:nvGrpSpPr>
        <p:grpSpPr>
          <a:xfrm>
            <a:off x="4311650" y="6678386"/>
            <a:ext cx="3568701" cy="216380"/>
            <a:chOff x="508001" y="6727371"/>
            <a:chExt cx="3073400" cy="130629"/>
          </a:xfrm>
        </p:grpSpPr>
        <p:sp>
          <p:nvSpPr>
            <p:cNvPr id="23" name="Google Shape;23;p38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8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142" y="369833"/>
            <a:ext cx="1471715" cy="133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452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9300" y="2038350"/>
            <a:ext cx="307340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98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5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2" name="Google Shape;5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61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60" name="Google Shape;60;p43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61" name="Google Shape;61;p43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3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" name="Google Shape;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676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3" name="Google Shape;7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469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9" name="Google Shape;7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90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28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DF5E5-EBA5-CE43-A909-3ABFF45CE927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BD54220-1768-AA43-927C-4260FE36BCC3}"/>
              </a:ext>
            </a:extLst>
          </p:cNvPr>
          <p:cNvGrpSpPr/>
          <p:nvPr userDrawn="1"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BBA79C97-6E39-0A46-8D0C-73078C80E5E3}"/>
                </a:ext>
              </a:extLst>
            </p:cNvPr>
            <p:cNvSpPr/>
            <p:nvPr userDrawn="1"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60D0BE58-F720-0446-95DB-08BCCC397BB6}"/>
                </a:ext>
              </a:extLst>
            </p:cNvPr>
            <p:cNvSpPr/>
            <p:nvPr userDrawn="1"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9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9" name="Google Shape;8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0" name="Google Shape;9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954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6" name="Google Shape;9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7" name="Google Shape;9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160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2" name="Google Shape;10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145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" name="Google Shape;10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9" name="Google Shape;10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173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bg>
      <p:bgPr>
        <a:solidFill>
          <a:schemeClr val="accent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51"/>
          <p:cNvGrpSpPr/>
          <p:nvPr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112" name="Google Shape;112;p51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1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5002" y="312034"/>
            <a:ext cx="1761997" cy="15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1"/>
          <p:cNvSpPr txBox="1">
            <a:spLocks noGrp="1"/>
          </p:cNvSpPr>
          <p:nvPr>
            <p:ph type="ctrTitle"/>
          </p:nvPr>
        </p:nvSpPr>
        <p:spPr>
          <a:xfrm>
            <a:off x="1524000" y="14839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51"/>
          <p:cNvSpPr txBox="1"/>
          <p:nvPr/>
        </p:nvSpPr>
        <p:spPr>
          <a:xfrm>
            <a:off x="1524000" y="549443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Haz clic para editar el estilo de subtítulo del patrón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1"/>
          <p:cNvSpPr txBox="1"/>
          <p:nvPr/>
        </p:nvSpPr>
        <p:spPr>
          <a:xfrm>
            <a:off x="1524000" y="607385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SUBDERE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011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52"/>
          <p:cNvGrpSpPr/>
          <p:nvPr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121" name="Google Shape;121;p52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2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5002" y="312034"/>
            <a:ext cx="1761997" cy="15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2"/>
          <p:cNvSpPr txBox="1">
            <a:spLocks noGrp="1"/>
          </p:cNvSpPr>
          <p:nvPr>
            <p:ph type="ctrTitle"/>
          </p:nvPr>
        </p:nvSpPr>
        <p:spPr>
          <a:xfrm>
            <a:off x="1524000" y="14839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2"/>
          <p:cNvSpPr txBox="1"/>
          <p:nvPr/>
        </p:nvSpPr>
        <p:spPr>
          <a:xfrm>
            <a:off x="1524000" y="607385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SUBDERE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2"/>
          <p:cNvSpPr txBox="1">
            <a:spLocks noGrp="1"/>
          </p:cNvSpPr>
          <p:nvPr>
            <p:ph type="body" idx="2"/>
          </p:nvPr>
        </p:nvSpPr>
        <p:spPr>
          <a:xfrm>
            <a:off x="1524000" y="5250501"/>
            <a:ext cx="9144000" cy="63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535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3"/>
          <p:cNvSpPr>
            <a:spLocks noGrp="1"/>
          </p:cNvSpPr>
          <p:nvPr>
            <p:ph type="pic" idx="2"/>
          </p:nvPr>
        </p:nvSpPr>
        <p:spPr>
          <a:xfrm>
            <a:off x="7604567" y="0"/>
            <a:ext cx="458743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53"/>
          <p:cNvSpPr txBox="1">
            <a:spLocks noGrp="1"/>
          </p:cNvSpPr>
          <p:nvPr>
            <p:ph type="title"/>
          </p:nvPr>
        </p:nvSpPr>
        <p:spPr>
          <a:xfrm>
            <a:off x="508001" y="1565899"/>
            <a:ext cx="709656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body" idx="1"/>
          </p:nvPr>
        </p:nvSpPr>
        <p:spPr>
          <a:xfrm>
            <a:off x="508001" y="4445624"/>
            <a:ext cx="709656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3"/>
          <p:cNvSpPr txBox="1">
            <a:spLocks noGrp="1"/>
          </p:cNvSpPr>
          <p:nvPr>
            <p:ph type="dt" idx="10"/>
          </p:nvPr>
        </p:nvSpPr>
        <p:spPr>
          <a:xfrm>
            <a:off x="514351" y="6212511"/>
            <a:ext cx="124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3" name="Google Shape;133;p53"/>
          <p:cNvSpPr txBox="1">
            <a:spLocks noGrp="1"/>
          </p:cNvSpPr>
          <p:nvPr>
            <p:ph type="ftr" idx="11"/>
          </p:nvPr>
        </p:nvSpPr>
        <p:spPr>
          <a:xfrm>
            <a:off x="1981200" y="62125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4" name="Google Shape;134;p53"/>
          <p:cNvSpPr txBox="1">
            <a:spLocks noGrp="1"/>
          </p:cNvSpPr>
          <p:nvPr>
            <p:ph type="sldNum" idx="12"/>
          </p:nvPr>
        </p:nvSpPr>
        <p:spPr>
          <a:xfrm>
            <a:off x="6219826" y="6209417"/>
            <a:ext cx="124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35" name="Google Shape;135;p53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136" name="Google Shape;136;p53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3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3701" y="5367759"/>
            <a:ext cx="1502402" cy="135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746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 b="16959"/>
          <a:stretch/>
        </p:blipFill>
        <p:spPr>
          <a:xfrm>
            <a:off x="89502" y="3864733"/>
            <a:ext cx="12192000" cy="29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0"/>
          <p:cNvGrpSpPr/>
          <p:nvPr/>
        </p:nvGrpSpPr>
        <p:grpSpPr>
          <a:xfrm>
            <a:off x="4311650" y="6678386"/>
            <a:ext cx="3568701" cy="216380"/>
            <a:chOff x="508001" y="6727371"/>
            <a:chExt cx="3073400" cy="130629"/>
          </a:xfrm>
        </p:grpSpPr>
        <p:sp>
          <p:nvSpPr>
            <p:cNvPr id="23" name="Google Shape;23;p20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142" y="369833"/>
            <a:ext cx="1471715" cy="133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48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22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42" name="Google Shape;42;p22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044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9300" y="2038350"/>
            <a:ext cx="307340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1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1E0A2-20E0-5C43-BEC4-67C57F41C78D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50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2" name="Google Shape;5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193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60" name="Google Shape;60;p25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61" name="Google Shape;61;p25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231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3" name="Google Shape;7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488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051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450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0" name="Google Shape;9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133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6" name="Google Shape;9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222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2" name="Google Shape;10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854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" name="Google Shape;10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9" name="Google Shape;10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955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bg>
      <p:bgPr>
        <a:solidFill>
          <a:schemeClr val="accent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3"/>
          <p:cNvGrpSpPr/>
          <p:nvPr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112" name="Google Shape;112;p33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3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5002" y="312034"/>
            <a:ext cx="1761997" cy="15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3"/>
          <p:cNvSpPr txBox="1">
            <a:spLocks noGrp="1"/>
          </p:cNvSpPr>
          <p:nvPr>
            <p:ph type="ctrTitle"/>
          </p:nvPr>
        </p:nvSpPr>
        <p:spPr>
          <a:xfrm>
            <a:off x="1524000" y="14839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33"/>
          <p:cNvSpPr txBox="1"/>
          <p:nvPr/>
        </p:nvSpPr>
        <p:spPr>
          <a:xfrm>
            <a:off x="1524000" y="549443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Haz clic para editar el estilo de subtítulo del patrón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3"/>
          <p:cNvSpPr txBox="1"/>
          <p:nvPr/>
        </p:nvSpPr>
        <p:spPr>
          <a:xfrm>
            <a:off x="1524000" y="607385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SUBDERE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07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9A4E6-CC45-C24B-A725-F39FE503B06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C7F9467-D601-B545-900F-ACACA917A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3426" y="245439"/>
            <a:ext cx="1129602" cy="10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2158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4"/>
          <p:cNvGrpSpPr/>
          <p:nvPr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121" name="Google Shape;121;p34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4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5002" y="312034"/>
            <a:ext cx="1761997" cy="15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4"/>
          <p:cNvSpPr txBox="1">
            <a:spLocks noGrp="1"/>
          </p:cNvSpPr>
          <p:nvPr>
            <p:ph type="ctrTitle"/>
          </p:nvPr>
        </p:nvSpPr>
        <p:spPr>
          <a:xfrm>
            <a:off x="1524000" y="14839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34"/>
          <p:cNvSpPr txBox="1"/>
          <p:nvPr/>
        </p:nvSpPr>
        <p:spPr>
          <a:xfrm>
            <a:off x="1524000" y="607385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SUBDERE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2"/>
          </p:nvPr>
        </p:nvSpPr>
        <p:spPr>
          <a:xfrm>
            <a:off x="1524000" y="5250501"/>
            <a:ext cx="9144000" cy="63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460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>
            <a:spLocks noGrp="1"/>
          </p:cNvSpPr>
          <p:nvPr>
            <p:ph type="pic" idx="2"/>
          </p:nvPr>
        </p:nvSpPr>
        <p:spPr>
          <a:xfrm>
            <a:off x="7604567" y="0"/>
            <a:ext cx="458743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508001" y="1565899"/>
            <a:ext cx="709656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>
            <a:off x="508001" y="4445624"/>
            <a:ext cx="709656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dt" idx="10"/>
          </p:nvPr>
        </p:nvSpPr>
        <p:spPr>
          <a:xfrm>
            <a:off x="514351" y="6212511"/>
            <a:ext cx="124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3" name="Google Shape;133;p35"/>
          <p:cNvSpPr txBox="1">
            <a:spLocks noGrp="1"/>
          </p:cNvSpPr>
          <p:nvPr>
            <p:ph type="ftr" idx="11"/>
          </p:nvPr>
        </p:nvSpPr>
        <p:spPr>
          <a:xfrm>
            <a:off x="1981200" y="62125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4" name="Google Shape;134;p35"/>
          <p:cNvSpPr txBox="1">
            <a:spLocks noGrp="1"/>
          </p:cNvSpPr>
          <p:nvPr>
            <p:ph type="sldNum" idx="12"/>
          </p:nvPr>
        </p:nvSpPr>
        <p:spPr>
          <a:xfrm>
            <a:off x="6219826" y="6209417"/>
            <a:ext cx="124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35" name="Google Shape;135;p35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136" name="Google Shape;136;p35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5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3701" y="5367759"/>
            <a:ext cx="1502402" cy="135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955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 b="16959"/>
          <a:stretch/>
        </p:blipFill>
        <p:spPr>
          <a:xfrm>
            <a:off x="89502" y="3864733"/>
            <a:ext cx="12192000" cy="29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0"/>
          <p:cNvGrpSpPr/>
          <p:nvPr/>
        </p:nvGrpSpPr>
        <p:grpSpPr>
          <a:xfrm>
            <a:off x="4311650" y="6678386"/>
            <a:ext cx="3568701" cy="216380"/>
            <a:chOff x="508001" y="6727371"/>
            <a:chExt cx="3073400" cy="130629"/>
          </a:xfrm>
        </p:grpSpPr>
        <p:sp>
          <p:nvSpPr>
            <p:cNvPr id="23" name="Google Shape;23;p20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142" y="369833"/>
            <a:ext cx="1471715" cy="133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972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22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42" name="Google Shape;42;p22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996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9300" y="2038350"/>
            <a:ext cx="307340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7549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2" name="Google Shape;5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662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60" name="Google Shape;60;p25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61" name="Google Shape;61;p25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828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3" name="Google Shape;7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057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3426" y="245439"/>
            <a:ext cx="1129602" cy="102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571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68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2447A-6EF0-6B46-A43E-BE61731D1E23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13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0" name="Google Shape;9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05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6" name="Google Shape;9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0402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2" name="Google Shape;10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864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" name="Google Shape;10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9" name="Google Shape;10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147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bg>
      <p:bgPr>
        <a:solidFill>
          <a:schemeClr val="accent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3"/>
          <p:cNvGrpSpPr/>
          <p:nvPr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112" name="Google Shape;112;p33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3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5002" y="312034"/>
            <a:ext cx="1761997" cy="15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3"/>
          <p:cNvSpPr txBox="1">
            <a:spLocks noGrp="1"/>
          </p:cNvSpPr>
          <p:nvPr>
            <p:ph type="ctrTitle"/>
          </p:nvPr>
        </p:nvSpPr>
        <p:spPr>
          <a:xfrm>
            <a:off x="1524000" y="14839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33"/>
          <p:cNvSpPr txBox="1"/>
          <p:nvPr/>
        </p:nvSpPr>
        <p:spPr>
          <a:xfrm>
            <a:off x="1524000" y="549443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Haz clic para editar el estilo de subtítulo del patrón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3"/>
          <p:cNvSpPr txBox="1"/>
          <p:nvPr/>
        </p:nvSpPr>
        <p:spPr>
          <a:xfrm>
            <a:off x="1524000" y="607385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SUBDERE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136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4"/>
          <p:cNvGrpSpPr/>
          <p:nvPr/>
        </p:nvGrpSpPr>
        <p:grpSpPr>
          <a:xfrm>
            <a:off x="4673318" y="6573079"/>
            <a:ext cx="2845364" cy="284921"/>
            <a:chOff x="508001" y="6727371"/>
            <a:chExt cx="3073400" cy="130629"/>
          </a:xfrm>
        </p:grpSpPr>
        <p:sp>
          <p:nvSpPr>
            <p:cNvPr id="121" name="Google Shape;121;p34"/>
            <p:cNvSpPr/>
            <p:nvPr/>
          </p:nvSpPr>
          <p:spPr>
            <a:xfrm>
              <a:off x="508001" y="6727371"/>
              <a:ext cx="1536700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4"/>
            <p:cNvSpPr/>
            <p:nvPr/>
          </p:nvSpPr>
          <p:spPr>
            <a:xfrm>
              <a:off x="2044701" y="6727371"/>
              <a:ext cx="1536700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5002" y="312034"/>
            <a:ext cx="1761997" cy="159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4"/>
          <p:cNvSpPr txBox="1">
            <a:spLocks noGrp="1"/>
          </p:cNvSpPr>
          <p:nvPr>
            <p:ph type="ctrTitle"/>
          </p:nvPr>
        </p:nvSpPr>
        <p:spPr>
          <a:xfrm>
            <a:off x="1524000" y="14839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subTitle" idx="1"/>
          </p:nvPr>
        </p:nvSpPr>
        <p:spPr>
          <a:xfrm>
            <a:off x="1524000" y="4042481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34"/>
          <p:cNvSpPr txBox="1"/>
          <p:nvPr/>
        </p:nvSpPr>
        <p:spPr>
          <a:xfrm>
            <a:off x="1524000" y="6073857"/>
            <a:ext cx="9144000" cy="4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SUBDERE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2"/>
          </p:nvPr>
        </p:nvSpPr>
        <p:spPr>
          <a:xfrm>
            <a:off x="1524000" y="5250501"/>
            <a:ext cx="9144000" cy="63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49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>
            <a:spLocks noGrp="1"/>
          </p:cNvSpPr>
          <p:nvPr>
            <p:ph type="pic" idx="2"/>
          </p:nvPr>
        </p:nvSpPr>
        <p:spPr>
          <a:xfrm>
            <a:off x="7604567" y="0"/>
            <a:ext cx="458743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508001" y="1565899"/>
            <a:ext cx="709656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>
            <a:off x="508001" y="4445624"/>
            <a:ext cx="709656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dt" idx="10"/>
          </p:nvPr>
        </p:nvSpPr>
        <p:spPr>
          <a:xfrm>
            <a:off x="514351" y="6212511"/>
            <a:ext cx="124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3" name="Google Shape;133;p35"/>
          <p:cNvSpPr txBox="1">
            <a:spLocks noGrp="1"/>
          </p:cNvSpPr>
          <p:nvPr>
            <p:ph type="ftr" idx="11"/>
          </p:nvPr>
        </p:nvSpPr>
        <p:spPr>
          <a:xfrm>
            <a:off x="1981200" y="62125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4" name="Google Shape;134;p35"/>
          <p:cNvSpPr txBox="1">
            <a:spLocks noGrp="1"/>
          </p:cNvSpPr>
          <p:nvPr>
            <p:ph type="sldNum" idx="12"/>
          </p:nvPr>
        </p:nvSpPr>
        <p:spPr>
          <a:xfrm>
            <a:off x="6219826" y="6209417"/>
            <a:ext cx="124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35" name="Google Shape;135;p35"/>
          <p:cNvGrpSpPr/>
          <p:nvPr/>
        </p:nvGrpSpPr>
        <p:grpSpPr>
          <a:xfrm>
            <a:off x="508001" y="6727371"/>
            <a:ext cx="3073399" cy="130629"/>
            <a:chOff x="508001" y="6727371"/>
            <a:chExt cx="3073399" cy="130629"/>
          </a:xfrm>
        </p:grpSpPr>
        <p:sp>
          <p:nvSpPr>
            <p:cNvPr id="136" name="Google Shape;136;p35"/>
            <p:cNvSpPr/>
            <p:nvPr/>
          </p:nvSpPr>
          <p:spPr>
            <a:xfrm>
              <a:off x="508001" y="6727371"/>
              <a:ext cx="1254124" cy="130629"/>
            </a:xfrm>
            <a:prstGeom prst="rect">
              <a:avLst/>
            </a:prstGeom>
            <a:solidFill>
              <a:srgbClr val="1069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5"/>
            <p:cNvSpPr/>
            <p:nvPr/>
          </p:nvSpPr>
          <p:spPr>
            <a:xfrm>
              <a:off x="1762125" y="6727371"/>
              <a:ext cx="1819275" cy="130629"/>
            </a:xfrm>
            <a:prstGeom prst="rect">
              <a:avLst/>
            </a:prstGeom>
            <a:solidFill>
              <a:srgbClr val="E73C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3701" y="5367759"/>
            <a:ext cx="1502402" cy="135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9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FCDC7-95DD-EA4B-A097-B219B7F04E02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7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DA0F8-0EBC-C94E-ABF1-78DFF79072F0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2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9A4E6-CC45-C24B-A725-F39FE503B06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9A4E6-CC45-C24B-A725-F39FE503B06A}" type="datetime1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09-01-2023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6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479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753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3273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B697BCFB-7856-9443-B4F8-B0B123682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515" y="692616"/>
            <a:ext cx="11499925" cy="2133599"/>
          </a:xfrm>
        </p:spPr>
        <p:txBody>
          <a:bodyPr>
            <a:normAutofit/>
          </a:bodyPr>
          <a:lstStyle/>
          <a:p>
            <a:r>
              <a:rPr lang="es-ES" altLang="es-MX" sz="4000" b="1" dirty="0">
                <a:solidFill>
                  <a:srgbClr val="005FA1"/>
                </a:solidFill>
                <a:latin typeface="gobCL" pitchFamily="2" charset="77"/>
                <a:ea typeface="ヒラギノ角ゴ Pro W3" panose="020B0300000000000000" pitchFamily="34" charset="-128"/>
                <a:sym typeface="Verdana Bold" charset="0"/>
              </a:rPr>
              <a:t>AVANCES EN MATERIA DE ZONAS EXTREMAS</a:t>
            </a:r>
            <a:endParaRPr lang="es-CL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E81C4F-649A-4E4E-A099-DC2FD00F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ABFFF4-977F-DF4D-B71F-A9672DA2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7937878-6A9A-AC42-AFE5-B164E0B34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0316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latin typeface="gobCL" pitchFamily="2" charset="77"/>
              </a:rPr>
              <a:t>Nicolás Cataldo Astorga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latin typeface="gobCL" pitchFamily="2" charset="77"/>
              </a:rPr>
              <a:t>Subsecretario de Desarrollo Regional y Administrativo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latin typeface="gobCL" pitchFamily="2" charset="77"/>
              </a:rPr>
              <a:t>Enero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dirty="0">
              <a:solidFill>
                <a:schemeClr val="tx1">
                  <a:lumMod val="50000"/>
                  <a:lumOff val="50000"/>
                </a:schemeClr>
              </a:solidFill>
              <a:latin typeface="gobCL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gobC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580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Gobierno de Chile - SUBDERE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497543" y="365125"/>
            <a:ext cx="108562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69B1"/>
              </a:buClr>
              <a:buSzPts val="4000"/>
              <a:buFont typeface="Calibri"/>
              <a:buNone/>
            </a:pPr>
            <a:r>
              <a:rPr lang="es-MX" sz="4000" b="1" dirty="0">
                <a:solidFill>
                  <a:srgbClr val="1069B1"/>
                </a:solidFill>
                <a:latin typeface="Calibri"/>
                <a:ea typeface="Calibri"/>
                <a:cs typeface="Calibri"/>
                <a:sym typeface="Calibri"/>
              </a:rPr>
              <a:t>Acciones realizadas</a:t>
            </a:r>
            <a:endParaRPr sz="2800" b="1" dirty="0">
              <a:solidFill>
                <a:srgbClr val="1069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667871" y="133868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MX" sz="2200" dirty="0"/>
              <a:t> Talleres con equipos técnicos Gobiernos Regionales de Arica, Los Lagos , Aysén y Magallanes para levantar su experiencias y propuestas; y talleres con Tarapacá y Valparaíso para recoger sus expectativas respecto a la política.</a:t>
            </a:r>
            <a:endParaRPr sz="2200" dirty="0"/>
          </a:p>
          <a:p>
            <a:pPr marL="2286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MX" sz="2200" dirty="0"/>
              <a:t>Análisis de información levantada con aportes de Gobiernos Regionales.</a:t>
            </a:r>
          </a:p>
          <a:p>
            <a:pPr marL="228600" lvl="0" indent="-228600" algn="just">
              <a:lnSpc>
                <a:spcPct val="150000"/>
              </a:lnSpc>
              <a:buSzPts val="2400"/>
              <a:buFont typeface="Noto Sans Symbols"/>
              <a:buChar char="✔"/>
            </a:pPr>
            <a:r>
              <a:rPr lang="es-MX" sz="2200" dirty="0"/>
              <a:t>Rondas de trabajo con equipos </a:t>
            </a:r>
            <a:r>
              <a:rPr lang="es-MX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SSPP- DIPRES y MDSF.</a:t>
            </a:r>
          </a:p>
          <a:p>
            <a:pPr marL="228600" lvl="0" indent="-228600" algn="just">
              <a:lnSpc>
                <a:spcPct val="150000"/>
              </a:lnSpc>
              <a:buSzPts val="2400"/>
              <a:buFont typeface="Noto Sans Symbols"/>
              <a:buChar char="✔"/>
            </a:pPr>
            <a:r>
              <a:rPr lang="es-MX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Levantamiento de propuestas de Gobernadoras y Gobernadores.</a:t>
            </a:r>
          </a:p>
          <a:p>
            <a:pPr marL="228600" lvl="0" indent="-228600" algn="just">
              <a:lnSpc>
                <a:spcPct val="150000"/>
              </a:lnSpc>
              <a:buSzPts val="2400"/>
              <a:buFont typeface="Noto Sans Symbols"/>
              <a:buChar char="✔"/>
            </a:pPr>
            <a:r>
              <a:rPr lang="es-MX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Presentación borrador de Política a gobiernos regionales y a SSPP.</a:t>
            </a:r>
          </a:p>
          <a:p>
            <a:pPr marL="228600" lvl="0" indent="-228600" algn="just">
              <a:lnSpc>
                <a:spcPct val="150000"/>
              </a:lnSpc>
              <a:buSzPts val="2400"/>
              <a:buFont typeface="Noto Sans Symbols"/>
              <a:buChar char="✔"/>
            </a:pPr>
            <a:r>
              <a:rPr lang="es-MX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Validación final de la Política.</a:t>
            </a:r>
          </a:p>
          <a:p>
            <a:pPr marL="228600" lvl="0" indent="-228600" algn="just">
              <a:lnSpc>
                <a:spcPct val="150000"/>
              </a:lnSpc>
              <a:buSzPts val="2400"/>
              <a:buFont typeface="Noto Sans Symbols"/>
              <a:buChar char="✔"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lvl="0" indent="-228600" algn="just">
              <a:lnSpc>
                <a:spcPct val="150000"/>
              </a:lnSpc>
              <a:buSzPts val="2400"/>
              <a:buFont typeface="Noto Sans Symbols"/>
              <a:buChar char="✔"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12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5121C0-C605-5743-9E07-7F884753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69" y="87823"/>
            <a:ext cx="9802091" cy="975403"/>
          </a:xfrm>
        </p:spPr>
        <p:txBody>
          <a:bodyPr>
            <a:noAutofit/>
          </a:bodyPr>
          <a:lstStyle/>
          <a:p>
            <a:pPr>
              <a:buClr>
                <a:srgbClr val="1069B1"/>
              </a:buClr>
              <a:buSzPts val="4000"/>
            </a:pPr>
            <a:r>
              <a:rPr lang="es-ES" altLang="es-CL" sz="4000" b="1" dirty="0">
                <a:solidFill>
                  <a:srgbClr val="1069B1"/>
                </a:solidFill>
              </a:rPr>
              <a:t>Presupuesto Planes de Zonas Extremas</a:t>
            </a:r>
            <a:endParaRPr lang="es-ES_tradnl" sz="4000" b="1" dirty="0">
              <a:solidFill>
                <a:srgbClr val="1069B1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C72EE87-FF1A-714E-B7BF-9F2B0687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B5BFB47-A164-8E48-BE48-12D01144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C4E0-BFC1-2749-B648-BD159CC18553}" type="slidenum">
              <a:rPr lang="es-CL" smtClean="0"/>
              <a:pPr/>
              <a:t>11</a:t>
            </a:fld>
            <a:endParaRPr lang="es-CL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B451840C-3296-69E2-0E5A-6681FA6EB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56884"/>
              </p:ext>
            </p:extLst>
          </p:nvPr>
        </p:nvGraphicFramePr>
        <p:xfrm>
          <a:off x="724236" y="2194890"/>
          <a:ext cx="5181600" cy="2665976"/>
        </p:xfrm>
        <a:graphic>
          <a:graphicData uri="http://schemas.openxmlformats.org/drawingml/2006/table">
            <a:tbl>
              <a:tblPr/>
              <a:tblGrid>
                <a:gridCol w="2417379">
                  <a:extLst>
                    <a:ext uri="{9D8B030D-6E8A-4147-A177-3AD203B41FA5}">
                      <a16:colId xmlns:a16="http://schemas.microsoft.com/office/drawing/2014/main" xmlns="" val="2030042161"/>
                    </a:ext>
                  </a:extLst>
                </a:gridCol>
                <a:gridCol w="2764221">
                  <a:extLst>
                    <a:ext uri="{9D8B030D-6E8A-4147-A177-3AD203B41FA5}">
                      <a16:colId xmlns:a16="http://schemas.microsoft.com/office/drawing/2014/main" xmlns="" val="2170341389"/>
                    </a:ext>
                  </a:extLst>
                </a:gridCol>
              </a:tblGrid>
              <a:tr h="61107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MONTO ASIGNADO               </a:t>
                      </a: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                                        M$62.875.191</a:t>
                      </a:r>
                      <a:endParaRPr kumimoji="0" lang="es-CL" altLang="es-MX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ヒラギノ角ゴ Pro W3" charset="-128"/>
                      </a:endParaRP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MX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ヒラギノ角ゴ Pro W3" charset="-128"/>
                      </a:endParaRPr>
                    </a:p>
                  </a:txBody>
                  <a:tcPr marL="54779" marR="5477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7928407"/>
                  </a:ext>
                </a:extLst>
              </a:tr>
              <a:tr h="388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REGIÓN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PRIMERA DISTRIBUCIÓN 2023*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(M$)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959998"/>
                  </a:ext>
                </a:extLst>
              </a:tr>
              <a:tr h="3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ARICA Y PARINACOTA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1.988.745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335836"/>
                  </a:ext>
                </a:extLst>
              </a:tr>
              <a:tr h="3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LOS LAGOS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7.750.973</a:t>
                      </a:r>
                      <a:endParaRPr kumimoji="0" lang="es-CL" alt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panose="020B0604030504040204" pitchFamily="34" charset="0"/>
                        <a:ea typeface="ヒラギノ角ゴ Pro W3" charset="-128"/>
                      </a:endParaRP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035612"/>
                  </a:ext>
                </a:extLst>
              </a:tr>
              <a:tr h="3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AYSÉN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4.080.358</a:t>
                      </a:r>
                      <a:endParaRPr kumimoji="0" lang="es-CL" alt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panose="020B0604030504040204" pitchFamily="34" charset="0"/>
                        <a:ea typeface="ヒラギノ角ゴ Pro W3" charset="-128"/>
                      </a:endParaRP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6727129"/>
                  </a:ext>
                </a:extLst>
              </a:tr>
              <a:tr h="3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MAGALLANES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11.330.000</a:t>
                      </a:r>
                      <a:endParaRPr kumimoji="0" lang="es-CL" alt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panose="020B0604030504040204" pitchFamily="34" charset="0"/>
                        <a:ea typeface="ヒラギノ角ゴ Pro W3" charset="-128"/>
                      </a:endParaRP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064843"/>
                  </a:ext>
                </a:extLst>
              </a:tr>
              <a:tr h="3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TOTAL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ヒラギノ角ゴ Pro W3" charset="-128"/>
                        </a:rPr>
                        <a:t>25.150.076</a:t>
                      </a:r>
                    </a:p>
                  </a:txBody>
                  <a:tcPr marL="54779" marR="5477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411523"/>
                  </a:ext>
                </a:extLst>
              </a:tr>
            </a:tbl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:a16="http://schemas.microsoft.com/office/drawing/2014/main" xmlns="" id="{C106D6D1-496F-749D-9AB3-0D44A5B5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69" y="4979979"/>
            <a:ext cx="102412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000" dirty="0">
                <a:solidFill>
                  <a:srgbClr val="595959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rPr>
              <a:t>*Recursos en tramitación desde el 29 de diciembre 2022, correspondiente al 40% del monto total</a:t>
            </a:r>
            <a:r>
              <a:rPr lang="es-MX" altLang="es-MX" sz="900" dirty="0">
                <a:solidFill>
                  <a:srgbClr val="595959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rPr>
              <a:t>.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xmlns="" id="{E27F13F5-C1BA-9E31-2FE8-8F7CA0A2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03" y="5360387"/>
            <a:ext cx="105289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CL" altLang="es-MX" sz="1100" dirty="0">
                <a:solidFill>
                  <a:srgbClr val="595959"/>
                </a:solidFill>
                <a:latin typeface="Verdana" panose="020B0604030504040204" pitchFamily="34" charset="0"/>
                <a:ea typeface="ヒラギノ角ゴ Pro W3" panose="020B0300000000000000" pitchFamily="34" charset="-128"/>
              </a:rPr>
              <a:t>Los recursos para los Planes de Desarrollo de Zonas Extremas,  a partir de este año, se encuentran incorporados en la Partida 31 de Gobiernos Regionales.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51A251DE-2FD6-1E93-0EB3-E1AEECCA6BDA}"/>
              </a:ext>
            </a:extLst>
          </p:cNvPr>
          <p:cNvSpPr txBox="1">
            <a:spLocks/>
          </p:cNvSpPr>
          <p:nvPr/>
        </p:nvSpPr>
        <p:spPr>
          <a:xfrm>
            <a:off x="6608379" y="2175071"/>
            <a:ext cx="4004441" cy="270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s-CL" altLang="es-MX" sz="2000" b="1" kern="0" dirty="0">
                <a:solidFill>
                  <a:schemeClr val="accent3"/>
                </a:solidFill>
              </a:rPr>
              <a:t>El 60% de los recursos que aún no han sido asignados. Serán entregados en el transcurso del año, a partir de la solicitud de cada GORE.</a:t>
            </a:r>
            <a:endParaRPr lang="es-ES" sz="2000" b="1" kern="0" dirty="0">
              <a:solidFill>
                <a:schemeClr val="accent3"/>
              </a:solidFill>
            </a:endParaRPr>
          </a:p>
        </p:txBody>
      </p:sp>
      <p:sp>
        <p:nvSpPr>
          <p:cNvPr id="15" name="Título 9">
            <a:extLst>
              <a:ext uri="{FF2B5EF4-FFF2-40B4-BE49-F238E27FC236}">
                <a16:creationId xmlns:a16="http://schemas.microsoft.com/office/drawing/2014/main" xmlns="" id="{9DD45CE3-54B3-FE3C-69BD-A073BC6CC5BA}"/>
              </a:ext>
            </a:extLst>
          </p:cNvPr>
          <p:cNvSpPr txBox="1">
            <a:spLocks/>
          </p:cNvSpPr>
          <p:nvPr/>
        </p:nvSpPr>
        <p:spPr>
          <a:xfrm>
            <a:off x="497543" y="869327"/>
            <a:ext cx="108562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400"/>
              </a:spcBef>
            </a:pPr>
            <a:r>
              <a:rPr lang="pt-BR" altLang="es-CL" sz="4000" b="1" kern="0" dirty="0">
                <a:solidFill>
                  <a:srgbClr val="1069B1"/>
                </a:solidFill>
                <a:ea typeface="ヒラギノ角ゴ Pro W3" panose="020B0300000000000000" pitchFamily="34" charset="-128"/>
              </a:rPr>
              <a:t>Planes Especiales de Zonas Extremas</a:t>
            </a:r>
            <a:br>
              <a:rPr lang="pt-BR" altLang="es-CL" sz="4000" b="1" kern="0" dirty="0">
                <a:solidFill>
                  <a:srgbClr val="1069B1"/>
                </a:solidFill>
                <a:ea typeface="ヒラギノ角ゴ Pro W3" panose="020B0300000000000000" pitchFamily="34" charset="-128"/>
              </a:rPr>
            </a:br>
            <a:r>
              <a:rPr lang="pt-BR" altLang="es-CL" sz="2000" b="1" kern="0" dirty="0">
                <a:solidFill>
                  <a:srgbClr val="1069B1"/>
                </a:solidFill>
                <a:ea typeface="ヒラギノ角ゴ Pro W3" panose="020B0300000000000000" pitchFamily="34" charset="-128"/>
              </a:rPr>
              <a:t/>
            </a:r>
            <a:br>
              <a:rPr lang="pt-BR" altLang="es-CL" sz="2000" b="1" kern="0" dirty="0">
                <a:solidFill>
                  <a:srgbClr val="1069B1"/>
                </a:solidFill>
                <a:ea typeface="ヒラギノ角ゴ Pro W3" panose="020B0300000000000000" pitchFamily="34" charset="-128"/>
              </a:rPr>
            </a:br>
            <a:r>
              <a:rPr lang="pt-BR" altLang="es-CL" sz="3000" b="1" kern="0" dirty="0">
                <a:solidFill>
                  <a:srgbClr val="1069B1"/>
                </a:solidFill>
                <a:ea typeface="ヒラギノ角ゴ Pro W3" panose="020B0300000000000000" pitchFamily="34" charset="-128"/>
              </a:rPr>
              <a:t>PARTIDA 31, CÁPITULO 01, PROGRAMA 02</a:t>
            </a:r>
            <a:r>
              <a:rPr lang="es-CL" altLang="es-MX" sz="3000" b="1" kern="0" dirty="0">
                <a:solidFill>
                  <a:schemeClr val="tx2"/>
                </a:solidFill>
                <a:latin typeface="Verdana" panose="020B0604030504040204" pitchFamily="34" charset="0"/>
                <a:ea typeface="ヒラギノ角ゴ Pro W3" charset="-128"/>
              </a:rPr>
              <a:t/>
            </a:r>
            <a:br>
              <a:rPr lang="es-CL" altLang="es-MX" sz="3000" b="1" kern="0" dirty="0">
                <a:solidFill>
                  <a:schemeClr val="tx2"/>
                </a:solidFill>
                <a:latin typeface="Verdana" panose="020B0604030504040204" pitchFamily="34" charset="0"/>
                <a:ea typeface="ヒラギノ角ゴ Pro W3" charset="-128"/>
              </a:rPr>
            </a:br>
            <a:r>
              <a:rPr lang="pt-BR" altLang="es-CL" sz="1600" b="1" kern="0" dirty="0">
                <a:solidFill>
                  <a:srgbClr val="1069B1"/>
                </a:solidFill>
                <a:ea typeface="ヒラギノ角ゴ Pro W3" panose="020B0300000000000000" pitchFamily="34" charset="-128"/>
              </a:rPr>
              <a:t/>
            </a:r>
            <a:br>
              <a:rPr lang="pt-BR" altLang="es-CL" sz="1600" b="1" kern="0" dirty="0">
                <a:solidFill>
                  <a:srgbClr val="1069B1"/>
                </a:solidFill>
                <a:ea typeface="ヒラギノ角ゴ Pro W3" panose="020B0300000000000000" pitchFamily="34" charset="-128"/>
              </a:rPr>
            </a:br>
            <a:endParaRPr lang="es-CL" sz="16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4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5121C0-C605-5743-9E07-7F884753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00176"/>
            <a:ext cx="9802091" cy="975403"/>
          </a:xfrm>
        </p:spPr>
        <p:txBody>
          <a:bodyPr>
            <a:noAutofit/>
          </a:bodyPr>
          <a:lstStyle/>
          <a:p>
            <a:r>
              <a:rPr lang="es-ES" altLang="es-CL" sz="3200" b="1" dirty="0">
                <a:solidFill>
                  <a:srgbClr val="1069B1"/>
                </a:solidFill>
              </a:rPr>
              <a:t>DESCRIPCIÓN Y ESTADO DE AVANCE GENERAL DE PLANES ESPECIALES DE ZONAS EXTREMAS</a:t>
            </a:r>
            <a:endParaRPr lang="es-ES_tradnl" sz="3200" b="1" dirty="0">
              <a:solidFill>
                <a:srgbClr val="1069B1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C72EE87-FF1A-714E-B7BF-9F2B0687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B5BFB47-A164-8E48-BE48-12D01144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C4E0-BFC1-2749-B648-BD159CC18553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09056" y="6266468"/>
            <a:ext cx="4697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Fuente: información entregada por los </a:t>
            </a:r>
            <a:r>
              <a:rPr lang="es-ES" sz="1100" dirty="0" err="1"/>
              <a:t>GOREs</a:t>
            </a:r>
            <a:r>
              <a:rPr lang="es-ES" sz="1100" dirty="0"/>
              <a:t> a Octubre 2022</a:t>
            </a:r>
            <a:endParaRPr lang="es-CL" sz="11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77662"/>
              </p:ext>
            </p:extLst>
          </p:nvPr>
        </p:nvGraphicFramePr>
        <p:xfrm>
          <a:off x="726697" y="1384365"/>
          <a:ext cx="10738606" cy="467137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98585">
                  <a:extLst>
                    <a:ext uri="{9D8B030D-6E8A-4147-A177-3AD203B41FA5}">
                      <a16:colId xmlns:a16="http://schemas.microsoft.com/office/drawing/2014/main" xmlns="" val="865376427"/>
                    </a:ext>
                  </a:extLst>
                </a:gridCol>
                <a:gridCol w="1543535">
                  <a:extLst>
                    <a:ext uri="{9D8B030D-6E8A-4147-A177-3AD203B41FA5}">
                      <a16:colId xmlns:a16="http://schemas.microsoft.com/office/drawing/2014/main" xmlns="" val="2951894804"/>
                    </a:ext>
                  </a:extLst>
                </a:gridCol>
                <a:gridCol w="1589026">
                  <a:extLst>
                    <a:ext uri="{9D8B030D-6E8A-4147-A177-3AD203B41FA5}">
                      <a16:colId xmlns:a16="http://schemas.microsoft.com/office/drawing/2014/main" xmlns="" val="1468356130"/>
                    </a:ext>
                  </a:extLst>
                </a:gridCol>
                <a:gridCol w="1385779">
                  <a:extLst>
                    <a:ext uri="{9D8B030D-6E8A-4147-A177-3AD203B41FA5}">
                      <a16:colId xmlns:a16="http://schemas.microsoft.com/office/drawing/2014/main" xmlns="" val="1022981796"/>
                    </a:ext>
                  </a:extLst>
                </a:gridCol>
                <a:gridCol w="1237962">
                  <a:extLst>
                    <a:ext uri="{9D8B030D-6E8A-4147-A177-3AD203B41FA5}">
                      <a16:colId xmlns:a16="http://schemas.microsoft.com/office/drawing/2014/main" xmlns="" val="252006633"/>
                    </a:ext>
                  </a:extLst>
                </a:gridCol>
                <a:gridCol w="1570549">
                  <a:extLst>
                    <a:ext uri="{9D8B030D-6E8A-4147-A177-3AD203B41FA5}">
                      <a16:colId xmlns:a16="http://schemas.microsoft.com/office/drawing/2014/main" xmlns="" val="535855549"/>
                    </a:ext>
                  </a:extLst>
                </a:gridCol>
                <a:gridCol w="1513170">
                  <a:extLst>
                    <a:ext uri="{9D8B030D-6E8A-4147-A177-3AD203B41FA5}">
                      <a16:colId xmlns:a16="http://schemas.microsoft.com/office/drawing/2014/main" xmlns="" val="4139463969"/>
                    </a:ext>
                  </a:extLst>
                </a:gridCol>
              </a:tblGrid>
              <a:tr h="940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Región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Establece PEDZE por 3 años 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1era extensión por 3 años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2da</a:t>
                      </a:r>
                      <a:r>
                        <a:rPr lang="es-MX" sz="1400" baseline="0" dirty="0">
                          <a:effectLst/>
                        </a:rPr>
                        <a:t>. </a:t>
                      </a:r>
                      <a:r>
                        <a:rPr lang="es-MX" sz="1400" dirty="0">
                          <a:effectLst/>
                        </a:rPr>
                        <a:t>extensión 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Vigencia del Plan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Monto total estimado del Plan en M$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Porcentaje avance Ejecución Financiera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35888321"/>
                  </a:ext>
                </a:extLst>
              </a:tr>
              <a:tr h="93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Región de Arica y Parinacota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N°1.233 del 11.07.2014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N°1.012 del 01.07.2016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N°253 del 20.11.2020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2014 -2023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$837.047.361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67%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(octubre 2022) 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522548096"/>
                  </a:ext>
                </a:extLst>
              </a:tr>
              <a:tr h="93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Región de Aysén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N°1.242 del 11.07.2014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N°1.012 del 01.07.2016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N°253 del 20.11.2020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2014 -2023</a:t>
                      </a:r>
                      <a:endParaRPr lang="es-MX" sz="140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$564.602.424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73%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(octubre 2022)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14477196"/>
                  </a:ext>
                </a:extLst>
              </a:tr>
              <a:tr h="93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Región de Magallanes</a:t>
                      </a:r>
                      <a:endParaRPr lang="es-MX" sz="140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N°1.243 del 11.07.2014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Decreto N°1.012 del 01.07.2016</a:t>
                      </a:r>
                      <a:endParaRPr lang="es-MX" sz="140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N°253 del 20.11.2020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2014 -2023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$496.022.216 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69%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(octubre 2022)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32529828"/>
                  </a:ext>
                </a:extLst>
              </a:tr>
              <a:tr h="940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Provincia Palena y Comuna de Cochamó de la Región de Los Lagos</a:t>
                      </a:r>
                      <a:endParaRPr lang="es-MX" sz="140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Decreto N°625 del 17.09.2015</a:t>
                      </a:r>
                      <a:endParaRPr lang="es-MX" sz="140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Decreto N°1.012 del 01.07.2016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Decreto N°98 del 27.04.2021</a:t>
                      </a:r>
                      <a:endParaRPr lang="es-MX" sz="140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2015 - 2024</a:t>
                      </a:r>
                      <a:endParaRPr lang="es-MX" sz="140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$640.155.350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39%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(octubre 2022)</a:t>
                      </a:r>
                      <a:endParaRPr lang="es-MX" sz="1400" dirty="0">
                        <a:effectLst/>
                        <a:latin typeface="gobC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67497036"/>
                  </a:ext>
                </a:extLst>
              </a:tr>
            </a:tbl>
          </a:graphicData>
        </a:graphic>
      </p:graphicFrame>
      <p:pic>
        <p:nvPicPr>
          <p:cNvPr id="9" name="Marcador de contenido 9">
            <a:extLst>
              <a:ext uri="{FF2B5EF4-FFF2-40B4-BE49-F238E27FC236}">
                <a16:creationId xmlns:a16="http://schemas.microsoft.com/office/drawing/2014/main" xmlns="" id="{5BE24E5C-3882-4D47-95CE-40668097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92" y="1075666"/>
            <a:ext cx="744773" cy="1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5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8"/>
          <p:cNvPicPr preferRelativeResize="0"/>
          <p:nvPr/>
        </p:nvPicPr>
        <p:blipFill rotWithShape="1">
          <a:blip r:embed="rId4">
            <a:alphaModFix/>
          </a:blip>
          <a:srcRect l="61479"/>
          <a:stretch/>
        </p:blipFill>
        <p:spPr>
          <a:xfrm>
            <a:off x="0" y="1685372"/>
            <a:ext cx="4543426" cy="348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 rotWithShape="1">
          <a:blip r:embed="rId4">
            <a:alphaModFix/>
          </a:blip>
          <a:srcRect r="61850"/>
          <a:stretch/>
        </p:blipFill>
        <p:spPr>
          <a:xfrm>
            <a:off x="7692209" y="1685372"/>
            <a:ext cx="4499792" cy="348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1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xmlns="" id="{2BC9D577-4581-FC40-A0C2-99DD1091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1" y="191706"/>
            <a:ext cx="10515600" cy="702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altLang="es-CL" sz="3600" b="1" dirty="0">
                <a:solidFill>
                  <a:srgbClr val="2F5597"/>
                </a:solidFill>
                <a:latin typeface="Museo Slab 900" panose="02000000000000000000" pitchFamily="2" charset="77"/>
              </a:rPr>
              <a:t>Planes Vigentes </a:t>
            </a:r>
            <a:r>
              <a:rPr lang="pt-BR" altLang="es-C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900" panose="02000000000000000000" pitchFamily="2" charset="77"/>
              </a:rPr>
              <a:t>(PEDZE)</a:t>
            </a:r>
            <a:r>
              <a:rPr lang="es-ES" altLang="es-C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 panose="02000000000000000000" pitchFamily="2" charset="77"/>
              </a:rPr>
              <a:t> </a:t>
            </a:r>
            <a:endParaRPr lang="pt-BR" altLang="es-CL" sz="3600" b="1" dirty="0">
              <a:solidFill>
                <a:schemeClr val="tx1">
                  <a:lumMod val="75000"/>
                  <a:lumOff val="25000"/>
                </a:schemeClr>
              </a:solidFill>
              <a:latin typeface="Museo Slab 900" panose="02000000000000000000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E81C4F-649A-4E4E-A099-DC2FD00F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ABFFF4-977F-DF4D-B71F-A9672DA2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77680418"/>
              </p:ext>
            </p:extLst>
          </p:nvPr>
        </p:nvGraphicFramePr>
        <p:xfrm>
          <a:off x="2112580" y="1271669"/>
          <a:ext cx="8387254" cy="435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lamada de flecha hacia arriba 16"/>
          <p:cNvSpPr/>
          <p:nvPr/>
        </p:nvSpPr>
        <p:spPr>
          <a:xfrm>
            <a:off x="7721675" y="5630834"/>
            <a:ext cx="3881743" cy="92507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useo Slab 900"/>
                <a:ea typeface="Verdana" panose="020B0604030504040204" pitchFamily="34" charset="0"/>
                <a:cs typeface="+mn-cs"/>
                <a:sym typeface="Arial"/>
              </a:rPr>
              <a:t>Estudios, programas y proyectos de inversión contenidos en los planes respectivos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useo Slab 900"/>
              <a:ea typeface="Verdana" panose="020B0604030504040204" pitchFamily="34" charset="0"/>
              <a:cs typeface="+mn-cs"/>
              <a:sym typeface="Arial"/>
            </a:endParaRPr>
          </a:p>
        </p:txBody>
      </p:sp>
      <p:pic>
        <p:nvPicPr>
          <p:cNvPr id="9" name="Marcador de contenido 9">
            <a:extLst>
              <a:ext uri="{FF2B5EF4-FFF2-40B4-BE49-F238E27FC236}">
                <a16:creationId xmlns:a16="http://schemas.microsoft.com/office/drawing/2014/main" xmlns="" id="{5BE24E5C-3882-4D47-95CE-406680979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787" y="853415"/>
            <a:ext cx="744773" cy="1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1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xmlns="" id="{2BC9D577-4581-FC40-A0C2-99DD1091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2688"/>
          </a:xfrm>
        </p:spPr>
        <p:txBody>
          <a:bodyPr>
            <a:normAutofit/>
          </a:bodyPr>
          <a:lstStyle/>
          <a:p>
            <a:r>
              <a:rPr lang="es-ES" altLang="es-CL" b="1" dirty="0">
                <a:solidFill>
                  <a:schemeClr val="accent1"/>
                </a:solidFill>
                <a:latin typeface="+mn-lt"/>
                <a:ea typeface="ヒラギノ角ゴ Pro W3" panose="020B0300000000000000" pitchFamily="34" charset="-128"/>
              </a:rPr>
              <a:t>Financiamiento planes</a:t>
            </a:r>
            <a:endParaRPr lang="pt-BR" altLang="es-C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ヒラギノ角ゴ Pro W3" panose="020B0300000000000000" pitchFamily="34" charset="-128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E81C4F-649A-4E4E-A099-DC2FD00F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ABFFF4-977F-DF4D-B71F-A9672DA2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8926812"/>
              </p:ext>
            </p:extLst>
          </p:nvPr>
        </p:nvGraphicFramePr>
        <p:xfrm>
          <a:off x="130628" y="1335314"/>
          <a:ext cx="11771085" cy="480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60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3F3FF0-E6BB-074B-8414-0F2B2340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9678" cy="3056341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4E70E55-537E-694E-AF6D-1E241110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52F88A0-5953-DE43-AB43-4D97B707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ítulo 9">
            <a:extLst>
              <a:ext uri="{FF2B5EF4-FFF2-40B4-BE49-F238E27FC236}">
                <a16:creationId xmlns:a16="http://schemas.microsoft.com/office/drawing/2014/main" xmlns="" id="{0F3E16A6-F7EE-C840-80DF-80DF15025F74}"/>
              </a:ext>
            </a:extLst>
          </p:cNvPr>
          <p:cNvSpPr txBox="1">
            <a:spLocks/>
          </p:cNvSpPr>
          <p:nvPr/>
        </p:nvSpPr>
        <p:spPr>
          <a:xfrm>
            <a:off x="497543" y="857633"/>
            <a:ext cx="10856257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alt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Planes de Zonas Extremas </a:t>
            </a:r>
            <a:r>
              <a:rPr kumimoji="0" lang="pt-BR" altLang="es-C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en</a:t>
            </a:r>
            <a:r>
              <a:rPr kumimoji="0" lang="pt-BR" alt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 </a:t>
            </a:r>
            <a:r>
              <a:rPr kumimoji="0" lang="pt-BR" altLang="es-C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la</a:t>
            </a:r>
            <a:r>
              <a:rPr kumimoji="0" lang="pt-BR" alt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 </a:t>
            </a:r>
            <a:r>
              <a:rPr kumimoji="0" lang="pt-BR" altLang="es-C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Actualidad</a:t>
            </a:r>
            <a:r>
              <a:rPr kumimoji="0" lang="pt-BR" alt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 </a:t>
            </a:r>
            <a:r>
              <a:rPr kumimoji="0" lang="pt-BR" alt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>(PEDZE) 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1069B1">
                  <a:lumMod val="75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alt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  <a:t/>
            </a:r>
            <a:br>
              <a:rPr kumimoji="0" lang="pt-BR" alt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anose="020B0300000000000000" pitchFamily="34" charset="-128"/>
                <a:cs typeface="Calibri" pitchFamily="34" charset="0"/>
                <a:sym typeface="Arial"/>
              </a:rPr>
            </a:b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1069B1">
                  <a:lumMod val="75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34ED9BB-1F2A-B24E-95A0-CAFE17F39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26"/>
          <a:stretch/>
        </p:blipFill>
        <p:spPr>
          <a:xfrm>
            <a:off x="497543" y="4647343"/>
            <a:ext cx="11141684" cy="20741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125E890-919C-C540-95A5-71C6A416457B}"/>
              </a:ext>
            </a:extLst>
          </p:cNvPr>
          <p:cNvSpPr txBox="1"/>
          <p:nvPr/>
        </p:nvSpPr>
        <p:spPr>
          <a:xfrm>
            <a:off x="381002" y="1265341"/>
            <a:ext cx="10000128" cy="82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Las Zonas Extremas fueron definidas según decreto presidencial, dando origen a los Planes de Desarrollo de Zonas Extremas liderados por los Gobiernos Regionales, y elaborados de forma participativa.</a:t>
            </a:r>
          </a:p>
        </p:txBody>
      </p:sp>
      <p:sp>
        <p:nvSpPr>
          <p:cNvPr id="9" name="Proceso alternativo 8">
            <a:extLst>
              <a:ext uri="{FF2B5EF4-FFF2-40B4-BE49-F238E27FC236}">
                <a16:creationId xmlns:a16="http://schemas.microsoft.com/office/drawing/2014/main" xmlns="" id="{49675ED7-CD55-524A-A017-1216AC68B3DD}"/>
              </a:ext>
            </a:extLst>
          </p:cNvPr>
          <p:cNvSpPr/>
          <p:nvPr/>
        </p:nvSpPr>
        <p:spPr>
          <a:xfrm>
            <a:off x="4440373" y="2680764"/>
            <a:ext cx="2032747" cy="34339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cs typeface="+mn-cs"/>
                <a:sym typeface="Arial"/>
              </a:rPr>
              <a:t>Infraestructura pública</a:t>
            </a:r>
          </a:p>
        </p:txBody>
      </p:sp>
      <p:sp>
        <p:nvSpPr>
          <p:cNvPr id="10" name="Proceso alternativo 9">
            <a:extLst>
              <a:ext uri="{FF2B5EF4-FFF2-40B4-BE49-F238E27FC236}">
                <a16:creationId xmlns:a16="http://schemas.microsoft.com/office/drawing/2014/main" xmlns="" id="{1FBD89A9-AC0F-2F49-8731-E7E69F3E8F37}"/>
              </a:ext>
            </a:extLst>
          </p:cNvPr>
          <p:cNvSpPr/>
          <p:nvPr/>
        </p:nvSpPr>
        <p:spPr>
          <a:xfrm>
            <a:off x="4440373" y="3184093"/>
            <a:ext cx="2024902" cy="3651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cs typeface="+mn-cs"/>
                <a:sym typeface="Arial"/>
              </a:rPr>
              <a:t>Productividad</a:t>
            </a:r>
          </a:p>
        </p:txBody>
      </p:sp>
      <p:sp>
        <p:nvSpPr>
          <p:cNvPr id="11" name="Proceso alternativo 10">
            <a:extLst>
              <a:ext uri="{FF2B5EF4-FFF2-40B4-BE49-F238E27FC236}">
                <a16:creationId xmlns:a16="http://schemas.microsoft.com/office/drawing/2014/main" xmlns="" id="{542D088D-2F85-9F41-B532-A75B78FDE443}"/>
              </a:ext>
            </a:extLst>
          </p:cNvPr>
          <p:cNvSpPr/>
          <p:nvPr/>
        </p:nvSpPr>
        <p:spPr>
          <a:xfrm>
            <a:off x="4448218" y="3707399"/>
            <a:ext cx="2024902" cy="3651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cs typeface="+mn-cs"/>
                <a:sym typeface="Arial"/>
              </a:rPr>
              <a:t>Conectividad</a:t>
            </a:r>
          </a:p>
        </p:txBody>
      </p:sp>
      <p:sp>
        <p:nvSpPr>
          <p:cNvPr id="12" name="Proceso alternativo 11">
            <a:extLst>
              <a:ext uri="{FF2B5EF4-FFF2-40B4-BE49-F238E27FC236}">
                <a16:creationId xmlns:a16="http://schemas.microsoft.com/office/drawing/2014/main" xmlns="" id="{D23799DE-21D5-294C-BDB0-F6D4025F9395}"/>
              </a:ext>
            </a:extLst>
          </p:cNvPr>
          <p:cNvSpPr/>
          <p:nvPr/>
        </p:nvSpPr>
        <p:spPr>
          <a:xfrm>
            <a:off x="4448218" y="4273420"/>
            <a:ext cx="2024902" cy="3651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cs typeface="+mn-cs"/>
                <a:sym typeface="Arial"/>
              </a:rPr>
              <a:t>Asentamientos humanos</a:t>
            </a:r>
          </a:p>
        </p:txBody>
      </p:sp>
      <p:sp>
        <p:nvSpPr>
          <p:cNvPr id="13" name="Proceso alternativo 12">
            <a:extLst>
              <a:ext uri="{FF2B5EF4-FFF2-40B4-BE49-F238E27FC236}">
                <a16:creationId xmlns:a16="http://schemas.microsoft.com/office/drawing/2014/main" xmlns="" id="{602D4664-C50C-E24A-91D6-C1D977487E42}"/>
              </a:ext>
            </a:extLst>
          </p:cNvPr>
          <p:cNvSpPr/>
          <p:nvPr/>
        </p:nvSpPr>
        <p:spPr>
          <a:xfrm>
            <a:off x="8642886" y="2728557"/>
            <a:ext cx="2577887" cy="1831335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cs typeface="+mn-cs"/>
                <a:sym typeface="Arial"/>
              </a:rPr>
              <a:t>Metodología de evaluación social especial de proyectos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cs typeface="+mn-cs"/>
                <a:sym typeface="Arial"/>
              </a:rPr>
              <a:t>(costo - eficiencia).</a:t>
            </a:r>
          </a:p>
        </p:txBody>
      </p:sp>
      <p:sp>
        <p:nvSpPr>
          <p:cNvPr id="14" name="Flecha derecha 13">
            <a:extLst>
              <a:ext uri="{FF2B5EF4-FFF2-40B4-BE49-F238E27FC236}">
                <a16:creationId xmlns:a16="http://schemas.microsoft.com/office/drawing/2014/main" xmlns="" id="{42EA468F-3618-B44F-9C90-1CCB5A93730A}"/>
              </a:ext>
            </a:extLst>
          </p:cNvPr>
          <p:cNvSpPr/>
          <p:nvPr/>
        </p:nvSpPr>
        <p:spPr>
          <a:xfrm>
            <a:off x="6867041" y="3299280"/>
            <a:ext cx="1286359" cy="57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Proceso alternativo 14">
            <a:extLst>
              <a:ext uri="{FF2B5EF4-FFF2-40B4-BE49-F238E27FC236}">
                <a16:creationId xmlns:a16="http://schemas.microsoft.com/office/drawing/2014/main" xmlns="" id="{F11D2AA9-C0C7-CB4C-AAC1-9688D3FEA95F}"/>
              </a:ext>
            </a:extLst>
          </p:cNvPr>
          <p:cNvSpPr/>
          <p:nvPr/>
        </p:nvSpPr>
        <p:spPr>
          <a:xfrm>
            <a:off x="300279" y="2728557"/>
            <a:ext cx="2493784" cy="183133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bCL"/>
                <a:ea typeface="Verdana" panose="020B0604030504040204" pitchFamily="34" charset="0"/>
                <a:cs typeface="+mn-cs"/>
                <a:sym typeface="Arial"/>
              </a:rPr>
              <a:t>Planes de Desarrollo de Zonas Extremas</a:t>
            </a:r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xmlns="" id="{A454D1B4-2BBD-5449-8D4B-00B0C9BC7E4B}"/>
              </a:ext>
            </a:extLst>
          </p:cNvPr>
          <p:cNvSpPr/>
          <p:nvPr/>
        </p:nvSpPr>
        <p:spPr>
          <a:xfrm>
            <a:off x="2919526" y="3299281"/>
            <a:ext cx="1286359" cy="57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7" name="Marcador de contenido 9">
            <a:extLst>
              <a:ext uri="{FF2B5EF4-FFF2-40B4-BE49-F238E27FC236}">
                <a16:creationId xmlns:a16="http://schemas.microsoft.com/office/drawing/2014/main" xmlns="" id="{5BE24E5C-3882-4D47-95CE-40668097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7" y="853415"/>
            <a:ext cx="744773" cy="1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426720" y="197485"/>
            <a:ext cx="95417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69B1"/>
              </a:buClr>
              <a:buSzPts val="3600"/>
              <a:buFont typeface="Calibri"/>
              <a:buNone/>
            </a:pPr>
            <a:r>
              <a:rPr lang="es-MX" sz="2800" b="1" dirty="0">
                <a:solidFill>
                  <a:srgbClr val="1069B1"/>
                </a:solidFill>
                <a:latin typeface="Calibri"/>
                <a:ea typeface="Calibri"/>
                <a:cs typeface="Calibri"/>
                <a:sym typeface="Calibri"/>
              </a:rPr>
              <a:t>Propuesta de Política Nacional de Desarrollo de Zonas Extremas</a:t>
            </a:r>
            <a:endParaRPr sz="2000" b="1" i="1" dirty="0">
              <a:solidFill>
                <a:srgbClr val="0B4E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Gobierno de Chile - SUBDERE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425824" y="1598250"/>
            <a:ext cx="814443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268288" lvl="1" indent="-2333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dirty="0"/>
              <a:t>Formulación de una Política Nacional para el Desarrollo de Zonas Extremas </a:t>
            </a:r>
            <a:r>
              <a:rPr lang="es-MX" b="1" dirty="0"/>
              <a:t>permanente</a:t>
            </a:r>
            <a:r>
              <a:rPr lang="es-MX" dirty="0"/>
              <a:t>, con </a:t>
            </a:r>
            <a:r>
              <a:rPr lang="es-MX" b="1" dirty="0"/>
              <a:t>criterios objetivos </a:t>
            </a:r>
            <a:r>
              <a:rPr lang="es-MX" dirty="0"/>
              <a:t>para la definición de territorios, metodologías de evaluación social especial y otros componentes necesarios para un rol activo del Estado en estos territorios.</a:t>
            </a:r>
            <a:endParaRPr dirty="0"/>
          </a:p>
          <a:p>
            <a:pPr marL="268288" lvl="1" indent="-233363" algn="just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s-ES" dirty="0"/>
              <a:t>Para la formulación de la política, se realiza un proceso de discusión y análisis que a nivel regional es encabezado por los </a:t>
            </a:r>
            <a:r>
              <a:rPr lang="es-ES" b="1" dirty="0"/>
              <a:t>Gobiernos Regionales. </a:t>
            </a:r>
          </a:p>
          <a:p>
            <a:pPr marL="268288" lvl="1" indent="-23336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dirty="0"/>
              <a:t>Algunos ámbitos de acción relevantes:</a:t>
            </a:r>
            <a:endParaRPr dirty="0"/>
          </a:p>
          <a:p>
            <a:pPr marL="725488" lvl="2" indent="-233362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dirty="0"/>
              <a:t>Priorizar iniciativas orientadas a disminuir brechas de infraestructura y acceso a servicios.</a:t>
            </a:r>
            <a:endParaRPr dirty="0"/>
          </a:p>
          <a:p>
            <a:pPr marL="725488" lvl="2" indent="-233362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dirty="0"/>
              <a:t>Acortar brechas de acceso, uso y apropiación de nuevas tecnologías digitales: internet.  </a:t>
            </a:r>
            <a:endParaRPr dirty="0"/>
          </a:p>
          <a:p>
            <a:pPr marL="725488" lvl="2" indent="-233362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MX" dirty="0"/>
              <a:t>Fortalecer procesos de participación intersectorial y gobernanza territorial.</a:t>
            </a:r>
            <a:endParaRPr dirty="0"/>
          </a:p>
        </p:txBody>
      </p:sp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5059" y="1736474"/>
            <a:ext cx="3089088" cy="512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19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EA5A86C-2C4F-D146-9B35-2578D749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4F442D0-ED3E-C14A-A042-DB6E7505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C4E0-BFC1-2749-B648-BD159CC18553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Título 9">
            <a:extLst>
              <a:ext uri="{FF2B5EF4-FFF2-40B4-BE49-F238E27FC236}">
                <a16:creationId xmlns:a16="http://schemas.microsoft.com/office/drawing/2014/main" xmlns="" id="{E7480A4C-7C2C-3444-A6E7-96A15B0F6AF8}"/>
              </a:ext>
            </a:extLst>
          </p:cNvPr>
          <p:cNvSpPr txBox="1">
            <a:spLocks/>
          </p:cNvSpPr>
          <p:nvPr/>
        </p:nvSpPr>
        <p:spPr>
          <a:xfrm>
            <a:off x="485670" y="228828"/>
            <a:ext cx="9752763" cy="63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400"/>
              </a:spcBef>
            </a:pPr>
            <a:r>
              <a:rPr lang="es-MX" altLang="es-CL" sz="3200" b="1" dirty="0">
                <a:solidFill>
                  <a:srgbClr val="1069B1"/>
                </a:solidFill>
                <a:latin typeface="Museo Slab 900"/>
                <a:ea typeface="ヒラギノ角ゴ Pro W3" panose="020B0300000000000000" pitchFamily="34" charset="-128"/>
              </a:rPr>
              <a:t>Plan de Trabajo Zonas Extremas 2022 - 2023</a:t>
            </a:r>
            <a:endParaRPr lang="es-CL" sz="2400" b="1" i="1" dirty="0">
              <a:solidFill>
                <a:srgbClr val="1069B1">
                  <a:lumMod val="75000"/>
                </a:srgbClr>
              </a:solidFill>
              <a:latin typeface="Museo Slab 90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91AC84C-FA7C-7943-B1FC-6AB3DD2F8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26"/>
          <a:stretch/>
        </p:blipFill>
        <p:spPr>
          <a:xfrm>
            <a:off x="506432" y="5058392"/>
            <a:ext cx="11308540" cy="182834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F9D0197-A1CC-F347-ABAB-B08330F2E5A8}"/>
              </a:ext>
            </a:extLst>
          </p:cNvPr>
          <p:cNvSpPr txBox="1"/>
          <p:nvPr/>
        </p:nvSpPr>
        <p:spPr>
          <a:xfrm>
            <a:off x="1408210" y="941552"/>
            <a:ext cx="499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Consulta con actores clave sobre elementos a considerar en la propuesta de Política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7CAD0E8-C778-7346-972D-06C23855F100}"/>
              </a:ext>
            </a:extLst>
          </p:cNvPr>
          <p:cNvSpPr txBox="1"/>
          <p:nvPr/>
        </p:nvSpPr>
        <p:spPr>
          <a:xfrm>
            <a:off x="1702441" y="2539726"/>
            <a:ext cx="5233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Actores: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GORE`s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Museo Slab 90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Sectores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Ministerio de Desarrollo Social y Familia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DIPRES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Divisiones SUBDERE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Otros actores regionales o locales. 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Museo Slab 90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20242" y="1646086"/>
            <a:ext cx="8731761" cy="1069027"/>
            <a:chOff x="1298413" y="1596757"/>
            <a:chExt cx="9365348" cy="106902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063F2443-8216-E440-9E87-E62C3F0CBB55}"/>
                </a:ext>
              </a:extLst>
            </p:cNvPr>
            <p:cNvSpPr txBox="1"/>
            <p:nvPr/>
          </p:nvSpPr>
          <p:spPr>
            <a:xfrm>
              <a:off x="1298413" y="1957388"/>
              <a:ext cx="1035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gobCL" pitchFamily="2" charset="77"/>
                </a:rPr>
                <a:t>Junio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85883D24-F9F7-184D-BF3C-0A75719E1ADF}"/>
                </a:ext>
              </a:extLst>
            </p:cNvPr>
            <p:cNvSpPr txBox="1"/>
            <p:nvPr/>
          </p:nvSpPr>
          <p:spPr>
            <a:xfrm>
              <a:off x="3213139" y="1927008"/>
              <a:ext cx="1035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obCL" pitchFamily="2" charset="77"/>
                </a:rPr>
                <a:t>Julio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C7069BEA-8D02-4941-8F72-A0CFA90B9D61}"/>
                </a:ext>
              </a:extLst>
            </p:cNvPr>
            <p:cNvSpPr txBox="1"/>
            <p:nvPr/>
          </p:nvSpPr>
          <p:spPr>
            <a:xfrm>
              <a:off x="4722258" y="1960063"/>
              <a:ext cx="1189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accent1"/>
                  </a:solidFill>
                  <a:latin typeface="gobCL" pitchFamily="2" charset="77"/>
                </a:rPr>
                <a:t>Agosto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BEF0FCE7-3DBD-0542-A3DD-5C0BEF680EDE}"/>
                </a:ext>
              </a:extLst>
            </p:cNvPr>
            <p:cNvSpPr txBox="1"/>
            <p:nvPr/>
          </p:nvSpPr>
          <p:spPr>
            <a:xfrm>
              <a:off x="5942993" y="2043525"/>
              <a:ext cx="1715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accent1">
                      <a:lumMod val="75000"/>
                    </a:schemeClr>
                  </a:solidFill>
                  <a:latin typeface="gobCL" pitchFamily="2" charset="77"/>
                </a:rPr>
                <a:t>Septiembre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D434B3D8-92D8-7544-B464-E9603EB72629}"/>
                </a:ext>
              </a:extLst>
            </p:cNvPr>
            <p:cNvSpPr txBox="1"/>
            <p:nvPr/>
          </p:nvSpPr>
          <p:spPr>
            <a:xfrm>
              <a:off x="7526218" y="2031549"/>
              <a:ext cx="1387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rgbClr val="083D69"/>
                  </a:solidFill>
                  <a:latin typeface="gobCL" pitchFamily="2" charset="77"/>
                </a:rPr>
                <a:t>Octubre</a:t>
              </a:r>
            </a:p>
          </p:txBody>
        </p:sp>
        <p:sp>
          <p:nvSpPr>
            <p:cNvPr id="17" name="Abrir llave 16">
              <a:extLst>
                <a:ext uri="{FF2B5EF4-FFF2-40B4-BE49-F238E27FC236}">
                  <a16:creationId xmlns:a16="http://schemas.microsoft.com/office/drawing/2014/main" xmlns="" id="{B08B972C-4360-8D46-B494-EA82EFBC026B}"/>
                </a:ext>
              </a:extLst>
            </p:cNvPr>
            <p:cNvSpPr/>
            <p:nvPr/>
          </p:nvSpPr>
          <p:spPr>
            <a:xfrm rot="5400000">
              <a:off x="3528292" y="-285366"/>
              <a:ext cx="385915" cy="415016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sz="2000" dirty="0"/>
            </a:p>
          </p:txBody>
        </p:sp>
        <p:sp>
          <p:nvSpPr>
            <p:cNvPr id="21" name="Abrir llave 20">
              <a:extLst>
                <a:ext uri="{FF2B5EF4-FFF2-40B4-BE49-F238E27FC236}">
                  <a16:creationId xmlns:a16="http://schemas.microsoft.com/office/drawing/2014/main" xmlns="" id="{26DE4F0D-1614-564B-A86F-230A3E401693}"/>
                </a:ext>
              </a:extLst>
            </p:cNvPr>
            <p:cNvSpPr/>
            <p:nvPr/>
          </p:nvSpPr>
          <p:spPr>
            <a:xfrm rot="16200000">
              <a:off x="8605511" y="607534"/>
              <a:ext cx="158181" cy="39583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sz="2000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45BB171-75F9-F345-931F-4BAFD01E064A}"/>
              </a:ext>
            </a:extLst>
          </p:cNvPr>
          <p:cNvSpPr txBox="1"/>
          <p:nvPr/>
        </p:nvSpPr>
        <p:spPr>
          <a:xfrm>
            <a:off x="6146799" y="2954856"/>
            <a:ext cx="353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Validación final de propuesta con actores clave, borrador final e inicio de tramitación </a:t>
            </a:r>
          </a:p>
        </p:txBody>
      </p:sp>
      <p:pic>
        <p:nvPicPr>
          <p:cNvPr id="20" name="Marcador de contenido 9">
            <a:extLst>
              <a:ext uri="{FF2B5EF4-FFF2-40B4-BE49-F238E27FC236}">
                <a16:creationId xmlns:a16="http://schemas.microsoft.com/office/drawing/2014/main" xmlns="" id="{5BE24E5C-3882-4D47-95CE-40668097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7" y="853415"/>
            <a:ext cx="744773" cy="19991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C7069BEA-8D02-4941-8F72-A0CFA90B9D61}"/>
              </a:ext>
            </a:extLst>
          </p:cNvPr>
          <p:cNvSpPr txBox="1"/>
          <p:nvPr/>
        </p:nvSpPr>
        <p:spPr>
          <a:xfrm>
            <a:off x="179350" y="2007755"/>
            <a:ext cx="110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/>
                </a:solidFill>
                <a:latin typeface="gobCL" pitchFamily="2" charset="77"/>
              </a:rPr>
              <a:t>Mayo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D7CAD0E8-C778-7346-972D-06C23855F100}"/>
              </a:ext>
            </a:extLst>
          </p:cNvPr>
          <p:cNvSpPr txBox="1"/>
          <p:nvPr/>
        </p:nvSpPr>
        <p:spPr>
          <a:xfrm>
            <a:off x="207891" y="2522792"/>
            <a:ext cx="13908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Slab 900"/>
              </a:rPr>
              <a:t>Lanzamiento Política Nacional de Zona Extremas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D434B3D8-92D8-7544-B464-E9603EB72629}"/>
              </a:ext>
            </a:extLst>
          </p:cNvPr>
          <p:cNvSpPr txBox="1"/>
          <p:nvPr/>
        </p:nvSpPr>
        <p:spPr>
          <a:xfrm>
            <a:off x="7776156" y="2067634"/>
            <a:ext cx="1587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4">
                    <a:lumMod val="75000"/>
                  </a:schemeClr>
                </a:solidFill>
                <a:latin typeface="gobCL" pitchFamily="2" charset="77"/>
              </a:rPr>
              <a:t>Noviembre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EF0FCE7-3DBD-0542-A3DD-5C0BEF680EDE}"/>
              </a:ext>
            </a:extLst>
          </p:cNvPr>
          <p:cNvSpPr txBox="1"/>
          <p:nvPr/>
        </p:nvSpPr>
        <p:spPr>
          <a:xfrm>
            <a:off x="9179138" y="2058988"/>
            <a:ext cx="1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Diciembre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0776146" y="2124353"/>
            <a:ext cx="91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obCL" pitchFamily="2" charset="77"/>
              </a:rPr>
              <a:t>Enero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0388554" y="2981356"/>
            <a:ext cx="16402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useo Slab 900"/>
              </a:rPr>
              <a:t>Comienzo Tramitación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1" name="Conector recto de flecha 30"/>
          <p:cNvCxnSpPr>
            <a:endCxn id="26" idx="0"/>
          </p:cNvCxnSpPr>
          <p:nvPr/>
        </p:nvCxnSpPr>
        <p:spPr>
          <a:xfrm>
            <a:off x="11199884" y="2575609"/>
            <a:ext cx="8819" cy="405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2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EA5A86C-2C4F-D146-9B35-2578D749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Gobierno de Chile - SUBDERE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4F442D0-ED3E-C14A-A042-DB6E7505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533C4E0-BFC1-2749-B648-BD159CC18553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ítulo 9">
            <a:extLst>
              <a:ext uri="{FF2B5EF4-FFF2-40B4-BE49-F238E27FC236}">
                <a16:creationId xmlns:a16="http://schemas.microsoft.com/office/drawing/2014/main" xmlns="" id="{E7480A4C-7C2C-3444-A6E7-96A15B0F6AF8}"/>
              </a:ext>
            </a:extLst>
          </p:cNvPr>
          <p:cNvSpPr txBox="1">
            <a:spLocks/>
          </p:cNvSpPr>
          <p:nvPr/>
        </p:nvSpPr>
        <p:spPr>
          <a:xfrm>
            <a:off x="485670" y="228828"/>
            <a:ext cx="9752763" cy="63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alt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1069B1"/>
                </a:solidFill>
                <a:effectLst/>
                <a:uLnTx/>
                <a:uFillTx/>
                <a:latin typeface="Museo Slab 900"/>
                <a:ea typeface="ヒラギノ角ゴ Pro W3" panose="020B0300000000000000" pitchFamily="34" charset="-128"/>
                <a:cs typeface="+mj-cs"/>
                <a:sym typeface="Arial"/>
              </a:rPr>
              <a:t>Plan de Trabajo Zonas Extremas</a:t>
            </a:r>
            <a:endParaRPr kumimoji="0" lang="es-CL" sz="2400" b="1" i="1" u="none" strike="noStrike" kern="1200" cap="none" spc="0" normalizeH="0" baseline="0" noProof="0" dirty="0">
              <a:ln>
                <a:noFill/>
              </a:ln>
              <a:solidFill>
                <a:srgbClr val="1069B1">
                  <a:lumMod val="75000"/>
                </a:srgbClr>
              </a:solidFill>
              <a:effectLst/>
              <a:uLnTx/>
              <a:uFillTx/>
              <a:latin typeface="Museo Slab 900"/>
              <a:ea typeface="+mj-ea"/>
              <a:cs typeface="+mj-cs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91AC84C-FA7C-7943-B1FC-6AB3DD2F8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26"/>
          <a:stretch/>
        </p:blipFill>
        <p:spPr>
          <a:xfrm>
            <a:off x="506432" y="5058392"/>
            <a:ext cx="11308540" cy="1828348"/>
          </a:xfrm>
          <a:prstGeom prst="rect">
            <a:avLst/>
          </a:prstGeom>
        </p:spPr>
      </p:pic>
      <p:pic>
        <p:nvPicPr>
          <p:cNvPr id="20" name="Marcador de contenido 9">
            <a:extLst>
              <a:ext uri="{FF2B5EF4-FFF2-40B4-BE49-F238E27FC236}">
                <a16:creationId xmlns:a16="http://schemas.microsoft.com/office/drawing/2014/main" xmlns="" id="{5BE24E5C-3882-4D47-95CE-40668097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7" y="853415"/>
            <a:ext cx="744773" cy="19991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2349189"/>
              </p:ext>
            </p:extLst>
          </p:nvPr>
        </p:nvGraphicFramePr>
        <p:xfrm>
          <a:off x="332850" y="752889"/>
          <a:ext cx="11020949" cy="333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errar llave 2"/>
          <p:cNvSpPr/>
          <p:nvPr/>
        </p:nvSpPr>
        <p:spPr>
          <a:xfrm rot="5400000">
            <a:off x="9658349" y="1579589"/>
            <a:ext cx="647700" cy="40862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648450" y="3946552"/>
            <a:ext cx="554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 inician procesos de participación territorial, con actores locales, sectores, autoridades, liderados por cada Gobierno Regional, para la formalización de la Política a través de un Plan de Desarrollo.</a:t>
            </a:r>
          </a:p>
        </p:txBody>
      </p:sp>
      <p:sp>
        <p:nvSpPr>
          <p:cNvPr id="27" name="Cerrar llave 26"/>
          <p:cNvSpPr/>
          <p:nvPr/>
        </p:nvSpPr>
        <p:spPr>
          <a:xfrm rot="5400000">
            <a:off x="3081337" y="1608961"/>
            <a:ext cx="647700" cy="40862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58787" y="4051412"/>
            <a:ext cx="55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Proceso de elaboración de la Política Nacional de Zonas Extremas liderado por SUBDERE.</a:t>
            </a:r>
          </a:p>
        </p:txBody>
      </p:sp>
    </p:spTree>
    <p:extLst>
      <p:ext uri="{BB962C8B-B14F-4D97-AF65-F5344CB8AC3E}">
        <p14:creationId xmlns:p14="http://schemas.microsoft.com/office/powerpoint/2010/main" val="124252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Gobierno de Chile - SUBDERE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es-MX" sz="3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MX" sz="3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600" b="1" dirty="0">
                <a:solidFill>
                  <a:srgbClr val="1069B1"/>
                </a:solidFill>
                <a:latin typeface="Calibri"/>
                <a:ea typeface="Calibri"/>
                <a:cs typeface="Calibri"/>
                <a:sym typeface="Calibri"/>
              </a:rPr>
              <a:t>Política Nacional de Zonas Extremas</a:t>
            </a:r>
            <a:endParaRPr sz="2800" b="1" i="1" dirty="0">
              <a:solidFill>
                <a:srgbClr val="0B4E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36896"/>
              </p:ext>
            </p:extLst>
          </p:nvPr>
        </p:nvGraphicFramePr>
        <p:xfrm>
          <a:off x="423566" y="1397000"/>
          <a:ext cx="11168358" cy="44608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10309">
                  <a:extLst>
                    <a:ext uri="{9D8B030D-6E8A-4147-A177-3AD203B41FA5}">
                      <a16:colId xmlns:a16="http://schemas.microsoft.com/office/drawing/2014/main" xmlns="" val="856155857"/>
                    </a:ext>
                  </a:extLst>
                </a:gridCol>
                <a:gridCol w="7258049">
                  <a:extLst>
                    <a:ext uri="{9D8B030D-6E8A-4147-A177-3AD203B41FA5}">
                      <a16:colId xmlns:a16="http://schemas.microsoft.com/office/drawing/2014/main" xmlns="" val="1007158219"/>
                    </a:ext>
                  </a:extLst>
                </a:gridCol>
              </a:tblGrid>
              <a:tr h="46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Dimensiones de trabajo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Consideraciones en la Política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 anchor="ctr"/>
                </a:tc>
                <a:extLst>
                  <a:ext uri="{0D108BD9-81ED-4DB2-BD59-A6C34878D82A}">
                    <a16:rowId xmlns:a16="http://schemas.microsoft.com/office/drawing/2014/main" xmlns="" val="3219122073"/>
                  </a:ext>
                </a:extLst>
              </a:tr>
              <a:tr h="460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Marco institucional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Política Nacional permanente para el Desarrollo de Zonas Extremas.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3914524586"/>
                  </a:ext>
                </a:extLst>
              </a:tr>
              <a:tr h="13216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Criterios objetivos para la definición de una Zona Extrema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Criterios que determinan zonas extremas: ubicación geográfica, distancia con la capital nacional y ser considerado un territorio especial en la Constitución vigente. Sub criterios complementarios: población, PIB, número de localidades aisladas.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3989038624"/>
                  </a:ext>
                </a:extLst>
              </a:tr>
              <a:tr h="1279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Definición de territorios</a:t>
                      </a:r>
                      <a:endParaRPr lang="es-MX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Territorios a ser considerados en la Política Nacional de Zonas Extremas: Región de Arica y Parinacota, Tarapacá, Provincia de Palena y Comuna de Cochamó, Región de Aysén y Región de Magallanes</a:t>
                      </a:r>
                      <a:r>
                        <a:rPr lang="es-MX" sz="1600" baseline="0" dirty="0">
                          <a:effectLst/>
                        </a:rPr>
                        <a:t> - </a:t>
                      </a:r>
                      <a:r>
                        <a:rPr lang="es-MX" sz="1600" dirty="0">
                          <a:effectLst/>
                        </a:rPr>
                        <a:t>Territorio insular de la región de Valparaíso</a:t>
                      </a:r>
                      <a:r>
                        <a:rPr lang="es-MX" sz="1600" baseline="0" dirty="0">
                          <a:effectLst/>
                        </a:rPr>
                        <a:t> ( Isla de Pascua y comuna de Juan Fernández).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2483149180"/>
                  </a:ext>
                </a:extLst>
              </a:tr>
              <a:tr h="938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Forma en que se implementa la Política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La Política que se materializa a través de un Plan de Desarrollo con su respectiva cartera de inversión, liderado por el Gobierno Regional, para un horizonte inicial de 10 años.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265897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2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Gobierno de Chile - SUBDERE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es-MX" sz="3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MX" sz="3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600" b="1" dirty="0">
                <a:solidFill>
                  <a:srgbClr val="1069B1"/>
                </a:solidFill>
                <a:latin typeface="Calibri"/>
                <a:ea typeface="Calibri"/>
                <a:cs typeface="Calibri"/>
                <a:sym typeface="Calibri"/>
              </a:rPr>
              <a:t>Política Nacional de Zonas Extremas</a:t>
            </a:r>
            <a:endParaRPr sz="2800" b="1" i="1" dirty="0">
              <a:solidFill>
                <a:srgbClr val="0B4E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50906"/>
              </p:ext>
            </p:extLst>
          </p:nvPr>
        </p:nvGraphicFramePr>
        <p:xfrm>
          <a:off x="423566" y="1397000"/>
          <a:ext cx="11168358" cy="42608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10309">
                  <a:extLst>
                    <a:ext uri="{9D8B030D-6E8A-4147-A177-3AD203B41FA5}">
                      <a16:colId xmlns:a16="http://schemas.microsoft.com/office/drawing/2014/main" xmlns="" val="856155857"/>
                    </a:ext>
                  </a:extLst>
                </a:gridCol>
                <a:gridCol w="7258049">
                  <a:extLst>
                    <a:ext uri="{9D8B030D-6E8A-4147-A177-3AD203B41FA5}">
                      <a16:colId xmlns:a16="http://schemas.microsoft.com/office/drawing/2014/main" xmlns="" val="1007158219"/>
                    </a:ext>
                  </a:extLst>
                </a:gridCol>
              </a:tblGrid>
              <a:tr h="513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Dimensiones de trabajo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Consideraciones en la Política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 anchor="ctr"/>
                </a:tc>
                <a:extLst>
                  <a:ext uri="{0D108BD9-81ED-4DB2-BD59-A6C34878D82A}">
                    <a16:rowId xmlns:a16="http://schemas.microsoft.com/office/drawing/2014/main" xmlns="" val="3219122073"/>
                  </a:ext>
                </a:extLst>
              </a:tr>
              <a:tr h="803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Metodología de evaluación social pertinente a estos territorios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Uso de metodología de costo – eficiencia dispuesta por el MDS para los proyectos que se evalúen en el Sistema Nacional de Inversiones.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3914524586"/>
                  </a:ext>
                </a:extLst>
              </a:tr>
              <a:tr h="8104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Instrumentos de financiamiento 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Nuevo fondo con criterios especiales de distribución. Adicionalmente a los recursos comprometidos por sectores y propios del GORE.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3989038624"/>
                  </a:ext>
                </a:extLst>
              </a:tr>
              <a:tr h="10893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Evaluación de Planes de Desarrollo para Zonas Extremas</a:t>
                      </a:r>
                      <a:endParaRPr lang="es-MX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Criterios, metas e indicadores objetivos para el seguimiento de los avances de planes de desarrollo, sometidos a procesos de evaluación que entreguen alertas y recomendaciones para su ejecución y ajustes.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2483149180"/>
                  </a:ext>
                </a:extLst>
              </a:tr>
              <a:tr h="1044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Formulación y/o actualización de los Planes de desarrollo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La elaboración de los planes regionales de desarrollo que materialicen esta Política, se construirán a través de procesos participativos encabezados por los gobiernos regionales. 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76" marR="63676" marT="0" marB="0"/>
                </a:tc>
                <a:extLst>
                  <a:ext uri="{0D108BD9-81ED-4DB2-BD59-A6C34878D82A}">
                    <a16:rowId xmlns:a16="http://schemas.microsoft.com/office/drawing/2014/main" xmlns="" val="265897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3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bCL - Colores SUBDERE">
      <a:dk1>
        <a:srgbClr val="000000"/>
      </a:dk1>
      <a:lt1>
        <a:srgbClr val="FFFFFF"/>
      </a:lt1>
      <a:dk2>
        <a:srgbClr val="243F5D"/>
      </a:dk2>
      <a:lt2>
        <a:srgbClr val="E7E6E6"/>
      </a:lt2>
      <a:accent1>
        <a:srgbClr val="1069B1"/>
      </a:accent1>
      <a:accent2>
        <a:srgbClr val="E73C46"/>
      </a:accent2>
      <a:accent3>
        <a:srgbClr val="4B4D4B"/>
      </a:accent3>
      <a:accent4>
        <a:srgbClr val="4996D1"/>
      </a:accent4>
      <a:accent5>
        <a:srgbClr val="30BAC8"/>
      </a:accent5>
      <a:accent6>
        <a:srgbClr val="263963"/>
      </a:accent6>
      <a:hlink>
        <a:srgbClr val="0E68B4"/>
      </a:hlink>
      <a:folHlink>
        <a:srgbClr val="263963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GobCL - Colores SUBDERE">
      <a:dk1>
        <a:srgbClr val="000000"/>
      </a:dk1>
      <a:lt1>
        <a:srgbClr val="FFFFFF"/>
      </a:lt1>
      <a:dk2>
        <a:srgbClr val="243F5D"/>
      </a:dk2>
      <a:lt2>
        <a:srgbClr val="E7E6E6"/>
      </a:lt2>
      <a:accent1>
        <a:srgbClr val="1069B1"/>
      </a:accent1>
      <a:accent2>
        <a:srgbClr val="E73C46"/>
      </a:accent2>
      <a:accent3>
        <a:srgbClr val="4B4D4B"/>
      </a:accent3>
      <a:accent4>
        <a:srgbClr val="4996D1"/>
      </a:accent4>
      <a:accent5>
        <a:srgbClr val="30BAC8"/>
      </a:accent5>
      <a:accent6>
        <a:srgbClr val="263963"/>
      </a:accent6>
      <a:hlink>
        <a:srgbClr val="0E68B4"/>
      </a:hlink>
      <a:folHlink>
        <a:srgbClr val="263963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GobCL - Colores SUBDERE">
      <a:dk1>
        <a:srgbClr val="000000"/>
      </a:dk1>
      <a:lt1>
        <a:srgbClr val="FFFFFF"/>
      </a:lt1>
      <a:dk2>
        <a:srgbClr val="243F5D"/>
      </a:dk2>
      <a:lt2>
        <a:srgbClr val="E7E6E6"/>
      </a:lt2>
      <a:accent1>
        <a:srgbClr val="1069B1"/>
      </a:accent1>
      <a:accent2>
        <a:srgbClr val="E73C46"/>
      </a:accent2>
      <a:accent3>
        <a:srgbClr val="4B4D4B"/>
      </a:accent3>
      <a:accent4>
        <a:srgbClr val="4996D1"/>
      </a:accent4>
      <a:accent5>
        <a:srgbClr val="30BAC8"/>
      </a:accent5>
      <a:accent6>
        <a:srgbClr val="263963"/>
      </a:accent6>
      <a:hlink>
        <a:srgbClr val="0E68B4"/>
      </a:hlink>
      <a:folHlink>
        <a:srgbClr val="2639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GobCL - Colores SUBDERE">
      <a:dk1>
        <a:srgbClr val="000000"/>
      </a:dk1>
      <a:lt1>
        <a:srgbClr val="FFFFFF"/>
      </a:lt1>
      <a:dk2>
        <a:srgbClr val="243F5D"/>
      </a:dk2>
      <a:lt2>
        <a:srgbClr val="E7E6E6"/>
      </a:lt2>
      <a:accent1>
        <a:srgbClr val="1069B1"/>
      </a:accent1>
      <a:accent2>
        <a:srgbClr val="E73C46"/>
      </a:accent2>
      <a:accent3>
        <a:srgbClr val="4B4D4B"/>
      </a:accent3>
      <a:accent4>
        <a:srgbClr val="4996D1"/>
      </a:accent4>
      <a:accent5>
        <a:srgbClr val="30BAC8"/>
      </a:accent5>
      <a:accent6>
        <a:srgbClr val="263963"/>
      </a:accent6>
      <a:hlink>
        <a:srgbClr val="0E68B4"/>
      </a:hlink>
      <a:folHlink>
        <a:srgbClr val="2639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GobCL - Colores SUBDERE">
      <a:dk1>
        <a:srgbClr val="000000"/>
      </a:dk1>
      <a:lt1>
        <a:srgbClr val="FFFFFF"/>
      </a:lt1>
      <a:dk2>
        <a:srgbClr val="243F5D"/>
      </a:dk2>
      <a:lt2>
        <a:srgbClr val="E7E6E6"/>
      </a:lt2>
      <a:accent1>
        <a:srgbClr val="1069B1"/>
      </a:accent1>
      <a:accent2>
        <a:srgbClr val="E73C46"/>
      </a:accent2>
      <a:accent3>
        <a:srgbClr val="4B4D4B"/>
      </a:accent3>
      <a:accent4>
        <a:srgbClr val="4996D1"/>
      </a:accent4>
      <a:accent5>
        <a:srgbClr val="30BAC8"/>
      </a:accent5>
      <a:accent6>
        <a:srgbClr val="263963"/>
      </a:accent6>
      <a:hlink>
        <a:srgbClr val="0E68B4"/>
      </a:hlink>
      <a:folHlink>
        <a:srgbClr val="2639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1175</Words>
  <Application>Microsoft Office PowerPoint</Application>
  <PresentationFormat>Panorámica</PresentationFormat>
  <Paragraphs>187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gobCL</vt:lpstr>
      <vt:lpstr>GOBCL-LIGHT</vt:lpstr>
      <vt:lpstr>Museo Slab 900</vt:lpstr>
      <vt:lpstr>Noto Sans Symbols</vt:lpstr>
      <vt:lpstr>Times New Roman</vt:lpstr>
      <vt:lpstr>Verdana</vt:lpstr>
      <vt:lpstr>Verdana Bold</vt:lpstr>
      <vt:lpstr>Wingdings</vt:lpstr>
      <vt:lpstr>ヒラギノ角ゴ Pro W3</vt:lpstr>
      <vt:lpstr>Office Theme</vt:lpstr>
      <vt:lpstr>3_Office Theme</vt:lpstr>
      <vt:lpstr>4_Office Theme</vt:lpstr>
      <vt:lpstr>5_Office Theme</vt:lpstr>
      <vt:lpstr>7_Office Theme</vt:lpstr>
      <vt:lpstr>AVANCES EN MATERIA DE ZONAS EXTREMAS</vt:lpstr>
      <vt:lpstr>Planes Vigentes (PEDZE) </vt:lpstr>
      <vt:lpstr>Financiamiento planes</vt:lpstr>
      <vt:lpstr>Presentación de PowerPoint</vt:lpstr>
      <vt:lpstr>Propuesta de Política Nacional de Desarrollo de Zonas Extremas</vt:lpstr>
      <vt:lpstr>Presentación de PowerPoint</vt:lpstr>
      <vt:lpstr>Presentación de PowerPoint</vt:lpstr>
      <vt:lpstr> Política Nacional de Zonas Extremas</vt:lpstr>
      <vt:lpstr> Política Nacional de Zonas Extremas</vt:lpstr>
      <vt:lpstr>Acciones realizadas</vt:lpstr>
      <vt:lpstr>Presupuesto Planes de Zonas Extremas</vt:lpstr>
      <vt:lpstr>DESCRIPCIÓN Y ESTADO DE AVANCE GENERAL DE PLANES ESPECIALES DE ZONAS EXTREMAS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ZONAS EXTREMAS Y ZONAS REZAGADAS</dc:title>
  <dc:creator>Geraldine Espinoza</dc:creator>
  <cp:lastModifiedBy>Carolina Gonzalez</cp:lastModifiedBy>
  <cp:revision>26</cp:revision>
  <dcterms:created xsi:type="dcterms:W3CDTF">2022-08-10T19:27:01Z</dcterms:created>
  <dcterms:modified xsi:type="dcterms:W3CDTF">2023-01-09T23:34:44Z</dcterms:modified>
</cp:coreProperties>
</file>