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3" r:id="rId4"/>
    <p:sldId id="257" r:id="rId5"/>
    <p:sldId id="262" r:id="rId6"/>
    <p:sldId id="258" r:id="rId7"/>
    <p:sldId id="268" r:id="rId8"/>
    <p:sldId id="259" r:id="rId9"/>
    <p:sldId id="260" r:id="rId10"/>
    <p:sldId id="265" r:id="rId11"/>
    <p:sldId id="261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5"/>
    <p:restoredTop sz="94624"/>
  </p:normalViewPr>
  <p:slideViewPr>
    <p:cSldViewPr snapToGrid="0" snapToObjects="1">
      <p:cViewPr varScale="1">
        <p:scale>
          <a:sx n="91" d="100"/>
          <a:sy n="91" d="100"/>
        </p:scale>
        <p:origin x="20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C318DE-C58A-5242-9539-D840EAD52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900332"/>
            <a:ext cx="8915399" cy="2715065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NECESIDADES POBLACION ADULTA MAYOR EN MAGALLANES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A70D51-495E-F843-B321-1EC9BD1C7A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CL" dirty="0"/>
              <a:t>DR. RAMON LOBOS VASQUEZ</a:t>
            </a:r>
          </a:p>
          <a:p>
            <a:pPr algn="ctr"/>
            <a:r>
              <a:rPr lang="es-CL" dirty="0"/>
              <a:t>MEDICO GERIATRA Y PALIATIVISTA</a:t>
            </a:r>
          </a:p>
        </p:txBody>
      </p:sp>
    </p:spTree>
    <p:extLst>
      <p:ext uri="{BB962C8B-B14F-4D97-AF65-F5344CB8AC3E}">
        <p14:creationId xmlns:p14="http://schemas.microsoft.com/office/powerpoint/2010/main" val="2246502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39CECF-E18B-C14A-89DF-0EB0055DE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DESAFIOS SALUD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69056C-4578-C746-B967-B605E1F71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HAY REQUERIMIENTOS DESDE SALUD QUE ATENDER</a:t>
            </a:r>
          </a:p>
          <a:p>
            <a:r>
              <a:rPr lang="es-CL" dirty="0"/>
              <a:t>FORMAR Y CAPACITAR PROFESIONALES Y TECNICOS</a:t>
            </a:r>
          </a:p>
          <a:p>
            <a:pPr marL="0" indent="0">
              <a:buNone/>
            </a:pPr>
            <a:r>
              <a:rPr lang="es-CL" dirty="0"/>
              <a:t>	GERIATRAS Y GERONTOLOGOS</a:t>
            </a:r>
          </a:p>
          <a:p>
            <a:pPr marL="0" indent="0">
              <a:buNone/>
            </a:pPr>
            <a:r>
              <a:rPr lang="es-CL" dirty="0"/>
              <a:t>	PERSONAL ATENCION Y CUIDADOS A MAYORES</a:t>
            </a:r>
          </a:p>
          <a:p>
            <a:r>
              <a:rPr lang="es-CL" dirty="0"/>
              <a:t>ADECUAR DISPOSITIVOS DE ATENCION</a:t>
            </a:r>
          </a:p>
          <a:p>
            <a:pPr marL="0" indent="0">
              <a:buNone/>
            </a:pPr>
            <a:r>
              <a:rPr lang="es-CL" dirty="0"/>
              <a:t>	SERVICIOS DE MEDIANA ESTADIA</a:t>
            </a:r>
          </a:p>
          <a:p>
            <a:pPr marL="0" indent="0">
              <a:buNone/>
            </a:pPr>
            <a:r>
              <a:rPr lang="es-CL" dirty="0"/>
              <a:t>	CENTROS DIURNOS</a:t>
            </a:r>
          </a:p>
          <a:p>
            <a:pPr marL="0" indent="0">
              <a:buNone/>
            </a:pPr>
            <a:r>
              <a:rPr lang="es-CL" dirty="0"/>
              <a:t>	DISPOSITIVOS ATENCION DOMICILIARIA</a:t>
            </a:r>
          </a:p>
          <a:p>
            <a:r>
              <a:rPr lang="es-CL" dirty="0"/>
              <a:t>CONTROL Y SEGUIMIENTO PATOLOGIAS CRONICAS</a:t>
            </a:r>
          </a:p>
        </p:txBody>
      </p:sp>
    </p:spTree>
    <p:extLst>
      <p:ext uri="{BB962C8B-B14F-4D97-AF65-F5344CB8AC3E}">
        <p14:creationId xmlns:p14="http://schemas.microsoft.com/office/powerpoint/2010/main" val="2652453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E3B2FF-4A79-1147-BACB-82855B77C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DESAFIOS SOCIALES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EAB1CE-76DF-C14D-89FE-F483CD353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FORMAR RECURSOS HUMANOS PARA ATENCION DE MAYORES (ENFASIS EN SERVICIOS PUBLICOS)</a:t>
            </a:r>
          </a:p>
          <a:p>
            <a:r>
              <a:rPr lang="es-CL" dirty="0"/>
              <a:t>MEJORAR OFERTAS SOCIALES EN EL TERRITORIO </a:t>
            </a:r>
          </a:p>
          <a:p>
            <a:r>
              <a:rPr lang="es-CL" dirty="0"/>
              <a:t>AUMENTAR LAS OFERTAS SOCIALES</a:t>
            </a:r>
          </a:p>
          <a:p>
            <a:r>
              <a:rPr lang="es-CL" dirty="0"/>
              <a:t>ORGANIZAR Y PREPARAR A LOS CUIDADORES FAMILIARES</a:t>
            </a:r>
          </a:p>
          <a:p>
            <a:r>
              <a:rPr lang="es-CL" dirty="0"/>
              <a:t>FORMAR Y PREPARAR CUIDADORES SOCIALES</a:t>
            </a:r>
          </a:p>
          <a:p>
            <a:r>
              <a:rPr lang="es-CL" dirty="0"/>
              <a:t>TRABAJAR INTERSECTORIAL E INTERGENERACIONALMENTE 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22045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29C146-7D4F-C946-8A8D-CEB4411F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DESAFIOS REGIONALES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E0D8BB-BD35-7B41-AF9F-3FAA47DAB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MANTENER Y POTENCIAR LOS EJES ACTUALES</a:t>
            </a:r>
          </a:p>
          <a:p>
            <a:r>
              <a:rPr lang="es-CL" dirty="0"/>
              <a:t>ARTICULAR Y FINANCIAR ADECUADAMENTE LOS DISPOSITIVOS </a:t>
            </a:r>
          </a:p>
          <a:p>
            <a:pPr marL="0" indent="0">
              <a:buNone/>
            </a:pPr>
            <a:r>
              <a:rPr lang="es-CL" dirty="0"/>
              <a:t>	(COSTOS REGIONALIZADOS)</a:t>
            </a:r>
          </a:p>
          <a:p>
            <a:r>
              <a:rPr lang="es-CL" dirty="0"/>
              <a:t>PLANIFICAR UN DESARROLLO REGIONAL</a:t>
            </a:r>
          </a:p>
          <a:p>
            <a:r>
              <a:rPr lang="es-CL" dirty="0"/>
              <a:t>ROL ARTICULADOR DEL GOBIERNO REGIONAL </a:t>
            </a:r>
          </a:p>
          <a:p>
            <a:pPr marL="0" indent="0">
              <a:buNone/>
            </a:pPr>
            <a:r>
              <a:rPr lang="es-CL" dirty="0"/>
              <a:t>	(PLANIFICACION Y FINANCIAMIENTO)</a:t>
            </a:r>
          </a:p>
          <a:p>
            <a:r>
              <a:rPr lang="es-CL" dirty="0"/>
              <a:t>ARTICULAR </a:t>
            </a:r>
            <a:r>
              <a:rPr lang="es-CL"/>
              <a:t>ESTRATEGIA LEGISLATIVA QUE POTENCIE LA AUTONOMIA REGIONAL EN TRABAJO CON AM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3860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69FB2F-D4C4-7B4A-9A79-BF3A423E6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DEMOGRAFIA MAGALLANES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2E1AA23-830A-8D49-9718-A834A8DAEC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905959"/>
              </p:ext>
            </p:extLst>
          </p:nvPr>
        </p:nvGraphicFramePr>
        <p:xfrm>
          <a:off x="2592925" y="1904999"/>
          <a:ext cx="8196996" cy="3454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2332">
                  <a:extLst>
                    <a:ext uri="{9D8B030D-6E8A-4147-A177-3AD203B41FA5}">
                      <a16:colId xmlns:a16="http://schemas.microsoft.com/office/drawing/2014/main" val="802109263"/>
                    </a:ext>
                  </a:extLst>
                </a:gridCol>
                <a:gridCol w="2732332">
                  <a:extLst>
                    <a:ext uri="{9D8B030D-6E8A-4147-A177-3AD203B41FA5}">
                      <a16:colId xmlns:a16="http://schemas.microsoft.com/office/drawing/2014/main" val="2515357756"/>
                    </a:ext>
                  </a:extLst>
                </a:gridCol>
                <a:gridCol w="2732332">
                  <a:extLst>
                    <a:ext uri="{9D8B030D-6E8A-4147-A177-3AD203B41FA5}">
                      <a16:colId xmlns:a16="http://schemas.microsoft.com/office/drawing/2014/main" val="3381446248"/>
                    </a:ext>
                  </a:extLst>
                </a:gridCol>
              </a:tblGrid>
              <a:tr h="493542">
                <a:tc>
                  <a:txBody>
                    <a:bodyPr/>
                    <a:lstStyle/>
                    <a:p>
                      <a:pPr algn="ctr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N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(%)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9827304"/>
                  </a:ext>
                </a:extLst>
              </a:tr>
              <a:tr h="493542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0-14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31.523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17.3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85003586"/>
                  </a:ext>
                </a:extLst>
              </a:tr>
              <a:tr h="493542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15-64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125.548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68.9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571203"/>
                  </a:ext>
                </a:extLst>
              </a:tr>
              <a:tr h="493542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65 Y MAS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25.145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13.8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86124990"/>
                  </a:ext>
                </a:extLst>
              </a:tr>
              <a:tr h="493542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TOTAL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182.217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100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5586990"/>
                  </a:ext>
                </a:extLst>
              </a:tr>
              <a:tr h="493542"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062986"/>
                  </a:ext>
                </a:extLst>
              </a:tr>
              <a:tr h="493542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PAM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</a:rPr>
                        <a:t>CHILE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13.3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459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936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585F0-4750-A94C-B678-27EE2515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DISTRIBUCION ETAREA POBLACION   AM MAGALLANES</a:t>
            </a:r>
          </a:p>
        </p:txBody>
      </p:sp>
      <p:graphicFrame>
        <p:nvGraphicFramePr>
          <p:cNvPr id="13" name="Marcador de contenido 12">
            <a:extLst>
              <a:ext uri="{FF2B5EF4-FFF2-40B4-BE49-F238E27FC236}">
                <a16:creationId xmlns:a16="http://schemas.microsoft.com/office/drawing/2014/main" id="{209F82F7-D241-634F-A278-B07F0123F1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344213"/>
              </p:ext>
            </p:extLst>
          </p:nvPr>
        </p:nvGraphicFramePr>
        <p:xfrm>
          <a:off x="1294228" y="2110154"/>
          <a:ext cx="9861456" cy="4065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2682">
                  <a:extLst>
                    <a:ext uri="{9D8B030D-6E8A-4147-A177-3AD203B41FA5}">
                      <a16:colId xmlns:a16="http://schemas.microsoft.com/office/drawing/2014/main" val="2738529125"/>
                    </a:ext>
                  </a:extLst>
                </a:gridCol>
                <a:gridCol w="1232682">
                  <a:extLst>
                    <a:ext uri="{9D8B030D-6E8A-4147-A177-3AD203B41FA5}">
                      <a16:colId xmlns:a16="http://schemas.microsoft.com/office/drawing/2014/main" val="1937801111"/>
                    </a:ext>
                  </a:extLst>
                </a:gridCol>
                <a:gridCol w="1232682">
                  <a:extLst>
                    <a:ext uri="{9D8B030D-6E8A-4147-A177-3AD203B41FA5}">
                      <a16:colId xmlns:a16="http://schemas.microsoft.com/office/drawing/2014/main" val="977030318"/>
                    </a:ext>
                  </a:extLst>
                </a:gridCol>
                <a:gridCol w="1232682">
                  <a:extLst>
                    <a:ext uri="{9D8B030D-6E8A-4147-A177-3AD203B41FA5}">
                      <a16:colId xmlns:a16="http://schemas.microsoft.com/office/drawing/2014/main" val="93178751"/>
                    </a:ext>
                  </a:extLst>
                </a:gridCol>
                <a:gridCol w="1232682">
                  <a:extLst>
                    <a:ext uri="{9D8B030D-6E8A-4147-A177-3AD203B41FA5}">
                      <a16:colId xmlns:a16="http://schemas.microsoft.com/office/drawing/2014/main" val="198321216"/>
                    </a:ext>
                  </a:extLst>
                </a:gridCol>
                <a:gridCol w="1232682">
                  <a:extLst>
                    <a:ext uri="{9D8B030D-6E8A-4147-A177-3AD203B41FA5}">
                      <a16:colId xmlns:a16="http://schemas.microsoft.com/office/drawing/2014/main" val="489963355"/>
                    </a:ext>
                  </a:extLst>
                </a:gridCol>
                <a:gridCol w="1232682">
                  <a:extLst>
                    <a:ext uri="{9D8B030D-6E8A-4147-A177-3AD203B41FA5}">
                      <a16:colId xmlns:a16="http://schemas.microsoft.com/office/drawing/2014/main" val="1622976609"/>
                    </a:ext>
                  </a:extLst>
                </a:gridCol>
                <a:gridCol w="1232682">
                  <a:extLst>
                    <a:ext uri="{9D8B030D-6E8A-4147-A177-3AD203B41FA5}">
                      <a16:colId xmlns:a16="http://schemas.microsoft.com/office/drawing/2014/main" val="497892735"/>
                    </a:ext>
                  </a:extLst>
                </a:gridCol>
              </a:tblGrid>
              <a:tr h="8131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2017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HOMBRES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(%)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MUJERES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(%)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TOTAL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RURAL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(%)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3862835"/>
                  </a:ext>
                </a:extLst>
              </a:tr>
              <a:tr h="8131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>
                          <a:effectLst/>
                        </a:rPr>
                        <a:t>60-64 AÑOS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4.458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50.5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4.372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49.5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8.830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787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8.91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91506189"/>
                  </a:ext>
                </a:extLst>
              </a:tr>
              <a:tr h="8131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>
                          <a:effectLst/>
                        </a:rPr>
                        <a:t>65-79 AÑOS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7.658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50.8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7.412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49.2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15.070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998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6.62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6469597"/>
                  </a:ext>
                </a:extLst>
              </a:tr>
              <a:tr h="8131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>
                          <a:effectLst/>
                        </a:rPr>
                        <a:t>80-99 AÑOS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1.560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36.5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2.712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63.5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4.272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98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2.29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7575406"/>
                  </a:ext>
                </a:extLst>
              </a:tr>
              <a:tr h="8131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>
                          <a:effectLst/>
                        </a:rPr>
                        <a:t>100 Y MAS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14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36.8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24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63.2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38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</a:rPr>
                        <a:t>5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</a:rPr>
                        <a:t>13.20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1222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226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963A91-9951-B44A-A373-4A8098F92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CARACTERISTICAS PAM MAGALLANES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C77220-2C11-9A4B-B4C2-113056675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DISTRIBUCION MAYORITARIAMENTE URBANA (93.3%)</a:t>
            </a:r>
          </a:p>
          <a:p>
            <a:r>
              <a:rPr lang="es-CL" dirty="0"/>
              <a:t>CONCENTRADA EN GRANDES CENTROS URBANOS</a:t>
            </a:r>
          </a:p>
          <a:p>
            <a:r>
              <a:rPr lang="es-CL" dirty="0"/>
              <a:t>BAJO NIVEL EDUCACIONAL (8 º BASICO PROMEDIO)</a:t>
            </a:r>
          </a:p>
          <a:p>
            <a:r>
              <a:rPr lang="es-CL" dirty="0"/>
              <a:t>BUEN NIVEL SOCIOECONOMICO (MEJOR QUE PROMEDIO NACIONAL)</a:t>
            </a:r>
          </a:p>
          <a:p>
            <a:r>
              <a:rPr lang="es-CL" dirty="0"/>
              <a:t>20% SE CALIFICA COMO PUEBLOS ORIGINARIOS (9% PAIS)</a:t>
            </a:r>
          </a:p>
        </p:txBody>
      </p:sp>
    </p:spTree>
    <p:extLst>
      <p:ext uri="{BB962C8B-B14F-4D97-AF65-F5344CB8AC3E}">
        <p14:creationId xmlns:p14="http://schemas.microsoft.com/office/powerpoint/2010/main" val="3042001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9633F6-C25B-C245-A7AC-11A87F255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CARACTERISTICAS DE SALUD PAM </a:t>
            </a:r>
            <a:br>
              <a:rPr lang="es-CL" dirty="0"/>
            </a:br>
            <a:r>
              <a:rPr lang="es-CL" dirty="0"/>
              <a:t>EN MAGALLANES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D3939C-E3AB-5E4C-9555-124128410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ALTA CARGA DE MORBILIDAD (MAYOR PREVALENCIA DE ENFEREMEDADES CRONICAS NO TRANSMISIBLES)</a:t>
            </a:r>
          </a:p>
          <a:p>
            <a:r>
              <a:rPr lang="es-CL" dirty="0"/>
              <a:t>ALTA MORTALIDAD POR CANCER Y ENF. CARDIOVASCULARES</a:t>
            </a:r>
          </a:p>
          <a:p>
            <a:r>
              <a:rPr lang="es-CL" dirty="0"/>
              <a:t>ALTA CARGA OBESIDAD Y SOBREPESO</a:t>
            </a:r>
          </a:p>
          <a:p>
            <a:r>
              <a:rPr lang="es-CL" dirty="0"/>
              <a:t>MAYOR CARGA DISCAPACIDAD QUE NIVEL NACIONAL</a:t>
            </a:r>
          </a:p>
        </p:txBody>
      </p:sp>
    </p:spTree>
    <p:extLst>
      <p:ext uri="{BB962C8B-B14F-4D97-AF65-F5344CB8AC3E}">
        <p14:creationId xmlns:p14="http://schemas.microsoft.com/office/powerpoint/2010/main" val="406333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79C169-EECD-FA4C-9BA9-9022BD20F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CARACTERISTICAS SOCIALES PAM</a:t>
            </a:r>
            <a:br>
              <a:rPr lang="es-CL" dirty="0"/>
            </a:br>
            <a:r>
              <a:rPr lang="es-CL" dirty="0"/>
              <a:t>EN MAGALLANES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FF987D-FCB1-B04A-A237-A653C45E0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NUEVA ESTRUCTURA FAMILIAR</a:t>
            </a:r>
          </a:p>
          <a:p>
            <a:r>
              <a:rPr lang="es-CL" dirty="0"/>
              <a:t>ESCASA RED SOCIAL DE APOYO</a:t>
            </a:r>
          </a:p>
          <a:p>
            <a:r>
              <a:rPr lang="es-CL" dirty="0"/>
              <a:t>COSTO DE VIDA PARA LOS MAYORES</a:t>
            </a:r>
          </a:p>
          <a:p>
            <a:r>
              <a:rPr lang="es-CL" dirty="0"/>
              <a:t>CO FINANCIAMIENTO EN SALUD  (FARMACOS)</a:t>
            </a:r>
          </a:p>
          <a:p>
            <a:r>
              <a:rPr lang="es-CL" dirty="0"/>
              <a:t>FALTA DISPOSITIVOS SOCIALES DE APOYO</a:t>
            </a:r>
          </a:p>
        </p:txBody>
      </p:sp>
    </p:spTree>
    <p:extLst>
      <p:ext uri="{BB962C8B-B14F-4D97-AF65-F5344CB8AC3E}">
        <p14:creationId xmlns:p14="http://schemas.microsoft.com/office/powerpoint/2010/main" val="3193058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A3A828-53EC-3D4E-A159-ED1DD7A1AD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L" dirty="0"/>
              <a:t>¿QUÉ SE REQUIERE EN MAGALLANES?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E612AF-5465-5044-BB43-789E8A9946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8117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F1C5A0-53C3-9743-B124-E88996536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RECOMENDACIONES MINIMAS RECURSOS ASITENCIALES PARA AM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CDE9B2-62DB-594D-947C-AA3AD9044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MEDICOS ESPECIALISTAS			1/10.000 &gt; 65 a.  					3     </a:t>
            </a:r>
          </a:p>
          <a:p>
            <a:r>
              <a:rPr lang="es-ES_tradnl" dirty="0"/>
              <a:t>EQ. CONSULTORES GERIATRICOS   	1/250.000 h.							1</a:t>
            </a:r>
          </a:p>
          <a:p>
            <a:r>
              <a:rPr lang="es-ES_tradnl" dirty="0"/>
              <a:t>UNIDAD GERIATRICA AGUDOS	1/250.000 h.		           				1</a:t>
            </a:r>
          </a:p>
          <a:p>
            <a:r>
              <a:rPr lang="es-ES_tradnl" dirty="0"/>
              <a:t>UNIDAD MEDIANA ESTANCIA		5% CAMAS AGUDOS				     20</a:t>
            </a:r>
          </a:p>
          <a:p>
            <a:r>
              <a:rPr lang="es-ES_tradnl" dirty="0"/>
              <a:t>CAMAS EN SERV.GERIATRIA		10/1.000 PERSONAS &gt;65 a.		</a:t>
            </a:r>
          </a:p>
          <a:p>
            <a:pPr marL="0" indent="0">
              <a:buNone/>
            </a:pPr>
            <a:r>
              <a:rPr lang="es-ES_tradnl" dirty="0"/>
              <a:t>																	     50</a:t>
            </a:r>
          </a:p>
          <a:p>
            <a:r>
              <a:rPr lang="es-ES_tradnl" dirty="0"/>
              <a:t>HOSPITAL DE DIA					1/ 200.000 h.						1</a:t>
            </a:r>
          </a:p>
          <a:p>
            <a:r>
              <a:rPr lang="es-ES_tradnl" dirty="0"/>
              <a:t>PLAZAS								1-2/1.000 &gt; 65 a.				 25-50</a:t>
            </a:r>
          </a:p>
          <a:p>
            <a:pPr marL="0" indent="0">
              <a:buNone/>
            </a:pPr>
            <a:r>
              <a:rPr lang="es-ES_tradnl" dirty="0"/>
              <a:t>										4,5/ 1.000 &gt; 75 a.			    40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80635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7A5CD8-BBB9-F14F-B891-FA90101CA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RECURSOS SOCIALES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42FB31-1300-EE40-9088-6E371CAFB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SERVICIOS DOMICILIARIOS		</a:t>
            </a:r>
          </a:p>
          <a:p>
            <a:pPr marL="0" indent="0">
              <a:buNone/>
            </a:pPr>
            <a:r>
              <a:rPr lang="es-ES_tradnl" dirty="0"/>
              <a:t>					8 </a:t>
            </a:r>
            <a:r>
              <a:rPr lang="es-ES_tradnl" dirty="0" err="1"/>
              <a:t>benef</a:t>
            </a:r>
            <a:r>
              <a:rPr lang="es-ES_tradnl" dirty="0"/>
              <a:t>./ 100 &gt; 65 a.				                             2.011</a:t>
            </a:r>
          </a:p>
          <a:p>
            <a:pPr marL="0" indent="0">
              <a:buNone/>
            </a:pPr>
            <a:endParaRPr lang="es-ES_tradnl" dirty="0"/>
          </a:p>
          <a:p>
            <a:r>
              <a:rPr lang="es-ES_tradnl" dirty="0"/>
              <a:t>CENTROS DE DIA				</a:t>
            </a:r>
          </a:p>
          <a:p>
            <a:pPr marL="0" indent="0">
              <a:buNone/>
            </a:pPr>
            <a:r>
              <a:rPr lang="es-ES_tradnl" dirty="0"/>
              <a:t>					1-2 plazas/100 &gt; 65 a.			                        201 - 502</a:t>
            </a:r>
          </a:p>
          <a:p>
            <a:r>
              <a:rPr lang="es-ES_tradnl" dirty="0"/>
              <a:t>PLAZAS RESIDENCIAS ASISTIDAS (ELEAM)	</a:t>
            </a:r>
          </a:p>
          <a:p>
            <a:pPr marL="0" indent="0">
              <a:buNone/>
            </a:pPr>
            <a:r>
              <a:rPr lang="es-ES_tradnl" dirty="0"/>
              <a:t>					3,5-5/ 100 &gt; 65 a.				                      880 – 1.257</a:t>
            </a:r>
          </a:p>
          <a:p>
            <a:r>
              <a:rPr lang="es-ES_tradnl" dirty="0"/>
              <a:t>PLAZAS ESTANCIAS TEMPORALES	</a:t>
            </a:r>
          </a:p>
          <a:p>
            <a:pPr marL="0" indent="0">
              <a:buNone/>
            </a:pPr>
            <a:r>
              <a:rPr lang="es-ES_tradnl" dirty="0"/>
              <a:t>					2 % plazas existentes                                                   17-25</a:t>
            </a:r>
          </a:p>
        </p:txBody>
      </p:sp>
    </p:spTree>
    <p:extLst>
      <p:ext uri="{BB962C8B-B14F-4D97-AF65-F5344CB8AC3E}">
        <p14:creationId xmlns:p14="http://schemas.microsoft.com/office/powerpoint/2010/main" val="56959280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Espiral</Template>
  <TotalTime>174</TotalTime>
  <Words>598</Words>
  <Application>Microsoft Macintosh PowerPoint</Application>
  <PresentationFormat>Panorámica</PresentationFormat>
  <Paragraphs>125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Espiral</vt:lpstr>
      <vt:lpstr>NECESIDADES POBLACION ADULTA MAYOR EN MAGALLANES</vt:lpstr>
      <vt:lpstr>DEMOGRAFIA MAGALLANES</vt:lpstr>
      <vt:lpstr>DISTRIBUCION ETAREA POBLACION   AM MAGALLANES</vt:lpstr>
      <vt:lpstr>CARACTERISTICAS PAM MAGALLANES</vt:lpstr>
      <vt:lpstr>CARACTERISTICAS DE SALUD PAM  EN MAGALLANES</vt:lpstr>
      <vt:lpstr>CARACTERISTICAS SOCIALES PAM EN MAGALLANES</vt:lpstr>
      <vt:lpstr>¿QUÉ SE REQUIERE EN MAGALLANES?</vt:lpstr>
      <vt:lpstr>RECOMENDACIONES MINIMAS RECURSOS ASITENCIALES PARA AM</vt:lpstr>
      <vt:lpstr>RECURSOS SOCIALES</vt:lpstr>
      <vt:lpstr>DESAFIOS SALUD</vt:lpstr>
      <vt:lpstr>DESAFIOS SOCIALES</vt:lpstr>
      <vt:lpstr>DESAFIOS REGIONALES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NECESIDADES POBLACION ADULTA MAYOR EN MAGALLANES</dc:title>
  <dc:creator>Microsoft Office User</dc:creator>
  <cp:lastModifiedBy>Microsoft Office User</cp:lastModifiedBy>
  <cp:revision>12</cp:revision>
  <dcterms:created xsi:type="dcterms:W3CDTF">2024-10-31T20:04:42Z</dcterms:created>
  <dcterms:modified xsi:type="dcterms:W3CDTF">2024-11-01T20:27:27Z</dcterms:modified>
</cp:coreProperties>
</file>